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E4E50C_4A5541AF.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2" r:id="rId5"/>
  </p:sldMasterIdLst>
  <p:notesMasterIdLst>
    <p:notesMasterId r:id="rId28"/>
  </p:notesMasterIdLst>
  <p:handoutMasterIdLst>
    <p:handoutMasterId r:id="rId29"/>
  </p:handoutMasterIdLst>
  <p:sldIdLst>
    <p:sldId id="1567" r:id="rId6"/>
    <p:sldId id="2079" r:id="rId7"/>
    <p:sldId id="2076137597" r:id="rId8"/>
    <p:sldId id="2134805600" r:id="rId9"/>
    <p:sldId id="2145707278" r:id="rId10"/>
    <p:sldId id="2145707280" r:id="rId11"/>
    <p:sldId id="2134805598" r:id="rId12"/>
    <p:sldId id="2134805597" r:id="rId13"/>
    <p:sldId id="2134805599" r:id="rId14"/>
    <p:sldId id="2145707276" r:id="rId15"/>
    <p:sldId id="11618" r:id="rId16"/>
    <p:sldId id="2145707297" r:id="rId17"/>
    <p:sldId id="2145707291" r:id="rId18"/>
    <p:sldId id="2145707292" r:id="rId19"/>
    <p:sldId id="2145707293" r:id="rId20"/>
    <p:sldId id="2145707294" r:id="rId21"/>
    <p:sldId id="2145707298" r:id="rId22"/>
    <p:sldId id="2145707296" r:id="rId23"/>
    <p:sldId id="2076136368" r:id="rId24"/>
    <p:sldId id="2076136264" r:id="rId25"/>
    <p:sldId id="277" r:id="rId26"/>
    <p:sldId id="2076136275"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34805599"/>
            <p14:sldId id="2145707276"/>
            <p14:sldId id="11618"/>
            <p14:sldId id="2145707297"/>
            <p14:sldId id="2145707291"/>
            <p14:sldId id="2145707292"/>
            <p14:sldId id="2145707293"/>
            <p14:sldId id="2145707294"/>
            <p14:sldId id="2145707298"/>
            <p14:sldId id="2145707296"/>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BAB"/>
    <a:srgbClr val="FFFFFF"/>
    <a:srgbClr val="0F5387"/>
    <a:srgbClr val="6264A7"/>
    <a:srgbClr val="F2BA55"/>
    <a:srgbClr val="A8886F"/>
    <a:srgbClr val="454DB6"/>
    <a:srgbClr val="214B78"/>
    <a:srgbClr val="047AD4"/>
    <a:srgbClr val="197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0E81E0-AEA8-4D25-9732-A3C60F3CCEC8}" v="33" dt="2022-05-10T12:19:10.936"/>
    <p1510:client id="{45A2455E-A6B1-4BEC-9E8B-BDA7E39C7037}" v="656" dt="2022-05-10T15:03:43.830"/>
    <p1510:client id="{545E5673-897C-4C15-BBD0-F32E5AB990D4}" v="412" dt="2022-05-10T12:02:10.040"/>
    <p1510:client id="{91E3370D-3FBC-4726-8B02-4DFD2595ED53}" v="15" dt="2022-05-10T12:05:38.990"/>
    <p1510:client id="{BE2D6F42-C764-4B66-BBE4-5947A5A2A76F}" v="67" dt="2022-05-09T17:23:09.198"/>
    <p1510:client id="{DDBC4335-ACA7-49DD-A82E-1BFEBB8EA6FF}" v="168" dt="2022-05-10T10:57:00.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chgInfo>
</file>

<file path=ppt/comments/modernComment_7FE4E50C_4A5541AF.xml><?xml version="1.0" encoding="utf-8"?>
<p188:cmLst xmlns:a="http://schemas.openxmlformats.org/drawingml/2006/main" xmlns:r="http://schemas.openxmlformats.org/officeDocument/2006/relationships" xmlns:p188="http://schemas.microsoft.com/office/powerpoint/2018/8/main">
  <p188:cm id="{61F6F69E-5ABB-425D-A723-C106C7F57557}" authorId="{E9888943-1A27-F421-DDE3-4596D077135C}" created="2022-05-10T12:02:03.956">
    <ac:deMkLst xmlns:ac="http://schemas.microsoft.com/office/drawing/2013/main/command">
      <pc:docMk xmlns:pc="http://schemas.microsoft.com/office/powerpoint/2013/main/command"/>
      <pc:sldMk xmlns:pc="http://schemas.microsoft.com/office/powerpoint/2013/main/command" cId="1247101359" sldId="2145707276"/>
      <ac:spMk id="65" creationId="{20B00786-2330-4F60-AEFD-545A4DAE0F4D}"/>
    </ac:deMkLst>
    <p188:txBody>
      <a:bodyPr/>
      <a:lstStyle/>
      <a:p>
        <a:r>
          <a:rPr lang="en-US"/>
          <a:t>[@Vesa] - [@Surbhi Gupta] will be covering this slide today.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5/10/2022 8:03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5/10/2022 8:03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5/10/2022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5/10/2022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5/10/2022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1126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5/10/2022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720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5/10/2022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34384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5/10/2022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3103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21</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a:solidFill>
                  <a:srgbClr val="333333"/>
                </a:solidFill>
                <a:effectLst/>
                <a:latin typeface="SegoeUI"/>
              </a:rPr>
              <a:t>New pull as needed sync model for content types along with APIs</a:t>
            </a:r>
          </a:p>
          <a:p>
            <a:pPr marL="228600" indent="-228600">
              <a:buAutoNum type="arabicPeriod"/>
            </a:pPr>
            <a:r>
              <a:rPr lang="en-US" b="0" i="0">
                <a:solidFill>
                  <a:srgbClr val="333333"/>
                </a:solidFill>
                <a:effectLst/>
                <a:latin typeface="SegoeUI"/>
              </a:rPr>
              <a:t>Recap news and announcements from Enterprise Connect including Teams Rooms, RSVP options for hybrid meetings, and more</a:t>
            </a:r>
          </a:p>
          <a:p>
            <a:pPr marL="228600" indent="-228600">
              <a:buAutoNum type="arabicPeriod"/>
            </a:pPr>
            <a:r>
              <a:rPr lang="en-US" b="0" i="0">
                <a:solidFill>
                  <a:srgbClr val="333333"/>
                </a:solidFill>
                <a:effectLst/>
                <a:latin typeface="SegoeUI"/>
              </a:rPr>
              <a:t>Follow up to initial customer story with Atlassian to dive deeper into Teams app</a:t>
            </a:r>
          </a:p>
          <a:p>
            <a:pPr marL="228600" indent="-228600">
              <a:buAutoNum type="arabicPeriod"/>
            </a:pPr>
            <a:r>
              <a:rPr lang="en-US" b="0" i="0">
                <a:solidFill>
                  <a:srgbClr val="333333"/>
                </a:solidFill>
                <a:effectLst/>
                <a:latin typeface="SegoeUI"/>
              </a:rPr>
              <a:t>Tips and tricks for using Power Automate to track and collaborate on tasks</a:t>
            </a:r>
          </a:p>
          <a:p>
            <a:pPr marL="228600" indent="-228600">
              <a:buAutoNum type="arabicPeriod"/>
            </a:pPr>
            <a:endParaRPr lang="en-US" b="0" i="0">
              <a:solidFill>
                <a:srgbClr val="333333"/>
              </a:solidFill>
              <a:effectLst/>
              <a:latin typeface="SegoeUI"/>
            </a:endParaRPr>
          </a:p>
          <a:p>
            <a:pPr marL="228600" indent="-228600">
              <a:buAutoNum type="arabicPeriod"/>
            </a:pPr>
            <a:endParaRPr lang="en-US"/>
          </a:p>
          <a:p>
            <a:pPr marL="228600" indent="-228600">
              <a:buAutoNum type="arabicPeriod"/>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b="1">
                <a:solidFill>
                  <a:srgbClr val="222222"/>
                </a:solidFill>
                <a:effectLst/>
                <a:latin typeface="Segoe UI" panose="020B0502040204020203" pitchFamily="34" charset="0"/>
                <a:ea typeface="Calibri" panose="020F0502020204030204" pitchFamily="34" charset="0"/>
              </a:rPr>
              <a:t>Surbhi Gupta</a:t>
            </a:r>
            <a:r>
              <a:rPr lang="en-US" sz="1800">
                <a:solidFill>
                  <a:srgbClr val="222222"/>
                </a:solidFill>
                <a:effectLst/>
                <a:latin typeface="Segoe UI" panose="020B0502040204020203" pitchFamily="34" charset="0"/>
                <a:ea typeface="Calibri" panose="020F0502020204030204" pitchFamily="34" charset="0"/>
              </a:rPr>
              <a:t> covering 5/10/2022</a:t>
            </a: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Hello everyone. I’d walk you through the platform and documentation updates.</a:t>
            </a:r>
            <a:br>
              <a:rPr lang="en-US"/>
            </a:br>
            <a:br>
              <a:rPr lang="en-US"/>
            </a:br>
            <a:r>
              <a:rPr lang="en-US" b="0" i="0">
                <a:solidFill>
                  <a:srgbClr val="242424"/>
                </a:solidFill>
                <a:effectLst/>
                <a:latin typeface="Segoe UI" panose="020B0502040204020203" pitchFamily="34" charset="0"/>
              </a:rPr>
              <a:t>Let’s start with the platform update on the left side.</a:t>
            </a:r>
            <a:br>
              <a:rPr lang="en-US"/>
            </a:br>
            <a:endParaRPr lang="en-US">
              <a:cs typeface="Calibri"/>
            </a:endParaRPr>
          </a:p>
          <a:p>
            <a:pPr marL="217262" marR="0" lvl="1"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buAutoNum type="arabicPeriod"/>
              <a:tabLst/>
              <a:defRPr/>
            </a:pPr>
            <a:r>
              <a:rPr lang="en-US" sz="900" b="0" i="0" kern="1200">
                <a:solidFill>
                  <a:srgbClr val="24292F"/>
                </a:solidFill>
                <a:effectLst/>
                <a:latin typeface="-apple-system"/>
                <a:ea typeface="+mn-ea"/>
                <a:cs typeface="+mn-cs"/>
              </a:rPr>
              <a:t>We’ve published new sample which showcase how to use people picker using Microsoft Teams client SDK. This uses </a:t>
            </a:r>
            <a:r>
              <a:rPr lang="en-US" sz="900" b="0" i="0" kern="1200" err="1">
                <a:solidFill>
                  <a:srgbClr val="24292F"/>
                </a:solidFill>
                <a:effectLst/>
                <a:latin typeface="-apple-system"/>
                <a:ea typeface="+mn-ea"/>
                <a:cs typeface="+mn-cs"/>
              </a:rPr>
              <a:t>microsoftTeams.people.selectPeople</a:t>
            </a:r>
            <a:r>
              <a:rPr lang="en-US" sz="900" b="0" i="0" kern="1200">
                <a:solidFill>
                  <a:srgbClr val="24292F"/>
                </a:solidFill>
                <a:effectLst/>
                <a:latin typeface="-apple-system"/>
                <a:ea typeface="+mn-ea"/>
                <a:cs typeface="+mn-cs"/>
              </a:rPr>
              <a:t>()method which allows selecting people from specific context like group chat, team, and tenant. </a:t>
            </a:r>
          </a:p>
          <a:p>
            <a:pPr marL="0" marR="0" lvl="0" indent="0" algn="l" defTabSz="932742" rtl="0" eaLnBrk="1" fontAlgn="auto" latinLnBrk="0" hangingPunct="1">
              <a:lnSpc>
                <a:spcPct val="90000"/>
              </a:lnSpc>
              <a:spcBef>
                <a:spcPts val="0"/>
              </a:spcBef>
              <a:spcAft>
                <a:spcPts val="340"/>
              </a:spcAft>
              <a:buClrTx/>
              <a:buSzTx/>
              <a:buNone/>
              <a:tabLst/>
              <a:defRPr/>
            </a:pPr>
            <a:r>
              <a:rPr lang="en-US" b="0" i="0">
                <a:solidFill>
                  <a:srgbClr val="171717"/>
                </a:solidFill>
                <a:effectLst/>
                <a:latin typeface="Segoe UI" panose="020B0502040204020203" pitchFamily="34" charset="0"/>
              </a:rPr>
              <a:t>You can find the repo link here.</a:t>
            </a:r>
            <a:br>
              <a:rPr lang="en-US" b="0" i="0">
                <a:solidFill>
                  <a:srgbClr val="171717"/>
                </a:solidFill>
                <a:effectLst/>
                <a:latin typeface="Segoe UI" panose="020B0502040204020203" pitchFamily="34" charset="0"/>
              </a:rPr>
            </a:b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Now let’s move to the doc updates on the right</a:t>
            </a:r>
          </a:p>
          <a:p>
            <a:pPr marL="228600" marR="0" lvl="0" indent="-228600" algn="l" defTabSz="932742" rtl="0" eaLnBrk="1" fontAlgn="auto" latinLnBrk="0" hangingPunct="1">
              <a:lnSpc>
                <a:spcPct val="90000"/>
              </a:lnSpc>
              <a:spcBef>
                <a:spcPts val="0"/>
              </a:spcBef>
              <a:spcAft>
                <a:spcPts val="340"/>
              </a:spcAft>
              <a:buClrTx/>
              <a:buSzTx/>
              <a:buFontTx/>
              <a:buNone/>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buFontTx/>
              <a:buNone/>
              <a:tabLst/>
              <a:defRPr/>
            </a:pPr>
            <a:r>
              <a:rPr lang="en-US" sz="900" b="0" i="0" kern="1200">
                <a:solidFill>
                  <a:srgbClr val="24292F"/>
                </a:solidFill>
                <a:effectLst/>
                <a:latin typeface="-apple-system"/>
                <a:ea typeface="+mn-ea"/>
                <a:cs typeface="+mn-cs"/>
              </a:rPr>
              <a:t>2. </a:t>
            </a:r>
            <a:r>
              <a:rPr lang="en-US" b="0" i="0">
                <a:solidFill>
                  <a:srgbClr val="242424"/>
                </a:solidFill>
                <a:effectLst/>
                <a:latin typeface="-apple-system"/>
              </a:rPr>
              <a:t>We’ve included clickable icons in our docs to enhance visual experience. This would give you a snapshot of what we offer in an article without having to scroll through the entire doc, and you’d be able to get the information at a click of a button.</a:t>
            </a: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br>
              <a:rPr lang="en-US" b="0" i="0">
                <a:solidFill>
                  <a:srgbClr val="171717"/>
                </a:solidFill>
                <a:effectLst/>
                <a:latin typeface="Segoe UI" panose="020B0502040204020203" pitchFamily="34" charset="0"/>
              </a:rPr>
            </a:br>
            <a:br>
              <a:rPr lang="en-US" b="0" i="0">
                <a:solidFill>
                  <a:srgbClr val="171717"/>
                </a:solidFill>
                <a:effectLst/>
                <a:latin typeface="Segoe UI" panose="020B0502040204020203" pitchFamily="34" charset="0"/>
              </a:rPr>
            </a:b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10</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5/10/2022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42855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10/05/2022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5/10/2022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F897-0486-4C1C-B299-23C59ADA686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0FFE329-CB29-4742-BB9B-E2A197315D0A}"/>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A02390-8954-4241-99FD-9326B1371754}"/>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5" name="Footer Placeholder 4">
            <a:extLst>
              <a:ext uri="{FF2B5EF4-FFF2-40B4-BE49-F238E27FC236}">
                <a16:creationId xmlns:a16="http://schemas.microsoft.com/office/drawing/2014/main" id="{487EFD49-3961-4E59-BA95-79FDA48A9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18C8A-8E4F-4B32-B3C4-7CBCD98CADC5}"/>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1356649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E9C2-A0F5-42C9-BACD-BDDDE48F0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0FA3D-C01C-4F73-9677-48C8B6000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1CC5B-1834-46E8-8BFC-1047EEC011F2}"/>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5" name="Footer Placeholder 4">
            <a:extLst>
              <a:ext uri="{FF2B5EF4-FFF2-40B4-BE49-F238E27FC236}">
                <a16:creationId xmlns:a16="http://schemas.microsoft.com/office/drawing/2014/main" id="{C4D69EE8-7AC4-40FD-8978-FE4BBD38E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D34F7-7F8B-457A-9C55-B4A8CD64A1AA}"/>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457320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83F9-F706-4B34-9B76-EDA7843692C2}"/>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5AFDE22-DE73-4D45-B9AA-2414AA02FB9E}"/>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AF07F-3792-4782-9DD2-E032006020AE}"/>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5" name="Footer Placeholder 4">
            <a:extLst>
              <a:ext uri="{FF2B5EF4-FFF2-40B4-BE49-F238E27FC236}">
                <a16:creationId xmlns:a16="http://schemas.microsoft.com/office/drawing/2014/main" id="{40FD3BAA-AAF8-4E33-AD6E-C23EFCD89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5B3A4-D1A6-4F67-9CF3-30878179CDAD}"/>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5985533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B2DF-70F2-4402-8510-2CE59FC0C0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B4431-E64D-46B4-91A0-DD2233516E55}"/>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35693B-8C57-4932-BD4C-0866E632A365}"/>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CD6568-10BC-4A00-878E-F9F1F62D0C45}"/>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6" name="Footer Placeholder 5">
            <a:extLst>
              <a:ext uri="{FF2B5EF4-FFF2-40B4-BE49-F238E27FC236}">
                <a16:creationId xmlns:a16="http://schemas.microsoft.com/office/drawing/2014/main" id="{7378F225-E4EE-456B-A95B-CB970A09E1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B153B-9F9F-4D08-8B3E-FD5E6AC4A791}"/>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6687788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ACB2-B5E9-4BEF-AB95-2FF35792C5C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421A3B-6B7D-4CEC-BF8D-9B00CBF79517}"/>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4A821717-A06E-4FD9-BB19-0C63C6CB8F16}"/>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8A42A7-ECA6-46EF-91FC-D449318DC1D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F38AB044-1E41-4513-87BC-1F79FA1C3B0E}"/>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3DF89F-055A-45F6-AD0C-F3B5A780EADE}"/>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8" name="Footer Placeholder 7">
            <a:extLst>
              <a:ext uri="{FF2B5EF4-FFF2-40B4-BE49-F238E27FC236}">
                <a16:creationId xmlns:a16="http://schemas.microsoft.com/office/drawing/2014/main" id="{3ADD77BB-5174-4103-B6BA-002D8C6F44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21C52A-067A-476C-8D87-5D9784EE95D0}"/>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645368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2D9D-385B-4407-BD14-28B8F97A8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36DB6-7064-407D-B7DE-6767FADC8B5E}"/>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4" name="Footer Placeholder 3">
            <a:extLst>
              <a:ext uri="{FF2B5EF4-FFF2-40B4-BE49-F238E27FC236}">
                <a16:creationId xmlns:a16="http://schemas.microsoft.com/office/drawing/2014/main" id="{E017C31D-7C1D-42D2-9343-5A3E66340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0B0673-5BD7-4ABD-B9B5-AFE21B79E139}"/>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1020137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DB86E-05C4-40BB-9DD7-BAF03A2AA448}"/>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3" name="Footer Placeholder 2">
            <a:extLst>
              <a:ext uri="{FF2B5EF4-FFF2-40B4-BE49-F238E27FC236}">
                <a16:creationId xmlns:a16="http://schemas.microsoft.com/office/drawing/2014/main" id="{72BEE2EE-A3CF-4E79-A835-FD92CA601B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480B7A-2DC4-4F36-A361-FA3CBCBA9182}"/>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28474481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AFC1-870C-4637-B41C-B492577F346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73A1D8CC-4A5A-4BBC-A72C-1E5AF1D3CB5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9EF139-D78D-44BB-8E5D-2AE27698119A}"/>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B1F531C7-1B48-42BF-BF17-94987F36B8AA}"/>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6" name="Footer Placeholder 5">
            <a:extLst>
              <a:ext uri="{FF2B5EF4-FFF2-40B4-BE49-F238E27FC236}">
                <a16:creationId xmlns:a16="http://schemas.microsoft.com/office/drawing/2014/main" id="{C7387B38-1C1F-4C53-BD2A-F881AFF0A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0D3A0-9EB4-4DB0-900F-303584F1EC33}"/>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61981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5B2-1B77-4E56-B714-DE50EB5C2F3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6A9B7B8-F6F2-4D42-89CA-BA92F36CB2A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4D8ACD1-E021-4904-9D48-2C3AC36FAE6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26F0F55-987F-45C4-B132-36426026FFE3}"/>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6" name="Footer Placeholder 5">
            <a:extLst>
              <a:ext uri="{FF2B5EF4-FFF2-40B4-BE49-F238E27FC236}">
                <a16:creationId xmlns:a16="http://schemas.microsoft.com/office/drawing/2014/main" id="{D7FFB324-826D-4926-8ED8-A49AA8AD2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AF233-3E02-4AE8-93D8-09119A931CC0}"/>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1447382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72B2-3F53-45C9-B57B-0F91289FC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5EBB1B-48CB-483C-A3F9-6D3768A06D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C05B0-E443-4DA9-8236-0A6242147C64}"/>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5" name="Footer Placeholder 4">
            <a:extLst>
              <a:ext uri="{FF2B5EF4-FFF2-40B4-BE49-F238E27FC236}">
                <a16:creationId xmlns:a16="http://schemas.microsoft.com/office/drawing/2014/main" id="{982F4B9A-1510-409C-9804-B45835B32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D026B-952B-4D16-BE20-30E54C6F86B8}"/>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273722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02A81A-23DD-4312-BCD4-63AE3B027A1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041E70-0781-4773-850B-E3032214691F}"/>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88474-3786-4631-80D3-8EC249672683}"/>
              </a:ext>
            </a:extLst>
          </p:cNvPr>
          <p:cNvSpPr>
            <a:spLocks noGrp="1"/>
          </p:cNvSpPr>
          <p:nvPr>
            <p:ph type="dt" sz="half" idx="10"/>
          </p:nvPr>
        </p:nvSpPr>
        <p:spPr/>
        <p:txBody>
          <a:bodyPr/>
          <a:lstStyle/>
          <a:p>
            <a:fld id="{7186FFA4-FD4F-4E17-B497-B173FE996B73}" type="datetimeFigureOut">
              <a:rPr lang="en-US" smtClean="0"/>
              <a:t>5/10/2022</a:t>
            </a:fld>
            <a:endParaRPr lang="en-US"/>
          </a:p>
        </p:txBody>
      </p:sp>
      <p:sp>
        <p:nvSpPr>
          <p:cNvPr id="5" name="Footer Placeholder 4">
            <a:extLst>
              <a:ext uri="{FF2B5EF4-FFF2-40B4-BE49-F238E27FC236}">
                <a16:creationId xmlns:a16="http://schemas.microsoft.com/office/drawing/2014/main" id="{CBB8609D-9657-49F8-A219-B51EA3798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BACBE-78A9-430C-B24C-5AED5F65EBC2}"/>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413117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68B10-EDDA-4B5A-8299-CE99C0B46388}"/>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7AC05-19D7-4104-8C74-52F783F07A4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DC22B-E4A3-4E8C-B010-D8C285C3AF7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186FFA4-FD4F-4E17-B497-B173FE996B73}" type="datetimeFigureOut">
              <a:rPr lang="en-US" smtClean="0"/>
              <a:t>5/10/2022</a:t>
            </a:fld>
            <a:endParaRPr lang="en-US"/>
          </a:p>
        </p:txBody>
      </p:sp>
      <p:sp>
        <p:nvSpPr>
          <p:cNvPr id="5" name="Footer Placeholder 4">
            <a:extLst>
              <a:ext uri="{FF2B5EF4-FFF2-40B4-BE49-F238E27FC236}">
                <a16:creationId xmlns:a16="http://schemas.microsoft.com/office/drawing/2014/main" id="{856350A0-472F-4C2B-A5A3-69ED91773F0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56EF68-B553-48E4-8679-E0CC9FBF8DF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9EAF0DB-68C5-443E-88B2-059F03EC6847}" type="slidenum">
              <a:rPr lang="en-US" smtClean="0"/>
              <a:t>‹#›</a:t>
            </a:fld>
            <a:endParaRPr lang="en-US"/>
          </a:p>
        </p:txBody>
      </p:sp>
    </p:spTree>
    <p:extLst>
      <p:ext uri="{BB962C8B-B14F-4D97-AF65-F5344CB8AC3E}">
        <p14:creationId xmlns:p14="http://schemas.microsoft.com/office/powerpoint/2010/main" val="1615285113"/>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hyperlink" Target="https://aka.ms/TeamsPlatformUpdates" TargetMode="External"/><Relationship Id="rId13" Type="http://schemas.openxmlformats.org/officeDocument/2006/relationships/hyperlink" Target="https://lthub.ubc.ca/guides/microsoft-teams-instructor-guide/" TargetMode="External"/><Relationship Id="rId18" Type="http://schemas.openxmlformats.org/officeDocument/2006/relationships/image" Target="../media/image70.svg"/><Relationship Id="rId3" Type="http://schemas.microsoft.com/office/2018/10/relationships/comments" Target="../comments/modernComment_7FE4E50C_4A5541AF.xml"/><Relationship Id="rId21" Type="http://schemas.openxmlformats.org/officeDocument/2006/relationships/hyperlink" Target="https://docs.microsoft.com/en-us/microsoftteams/platform/concepts/deploy-and-publish/appsource/common-reasons-for-app-validation-failure" TargetMode="External"/><Relationship Id="rId7" Type="http://schemas.openxmlformats.org/officeDocument/2006/relationships/hyperlink" Target="http://www.ultimatealeague.com/blog/2013/07/podcast-35-anniversary-edition/" TargetMode="External"/><Relationship Id="rId12" Type="http://schemas.openxmlformats.org/officeDocument/2006/relationships/image" Target="../media/image66.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hyperlink" Target="https://github.com/OfficeDev/microsoft-teams-samples" TargetMode="External"/><Relationship Id="rId20" Type="http://schemas.openxmlformats.org/officeDocument/2006/relationships/hyperlink" Target="http://aka.ms/TeamsDevDocs" TargetMode="External"/><Relationship Id="rId1" Type="http://schemas.openxmlformats.org/officeDocument/2006/relationships/slideLayout" Target="../slideLayouts/slideLayout59.xml"/><Relationship Id="rId6" Type="http://schemas.openxmlformats.org/officeDocument/2006/relationships/image" Target="../media/image63.png"/><Relationship Id="rId11" Type="http://schemas.openxmlformats.org/officeDocument/2006/relationships/image" Target="../media/image65.svg"/><Relationship Id="rId24" Type="http://schemas.openxmlformats.org/officeDocument/2006/relationships/image" Target="../media/image73.png"/><Relationship Id="rId5" Type="http://schemas.openxmlformats.org/officeDocument/2006/relationships/hyperlink" Target="http://billcprice.com/futureimperfect/2013/07/teaching-with-twitter/" TargetMode="External"/><Relationship Id="rId15" Type="http://schemas.openxmlformats.org/officeDocument/2006/relationships/image" Target="../media/image68.svg"/><Relationship Id="rId23" Type="http://schemas.openxmlformats.org/officeDocument/2006/relationships/image" Target="../media/image72.png"/><Relationship Id="rId10" Type="http://schemas.openxmlformats.org/officeDocument/2006/relationships/image" Target="../media/image64.png"/><Relationship Id="rId19" Type="http://schemas.openxmlformats.org/officeDocument/2006/relationships/hyperlink" Target="http://aka.ms/TeamsSamples" TargetMode="External"/><Relationship Id="rId4" Type="http://schemas.openxmlformats.org/officeDocument/2006/relationships/image" Target="../media/image62.png"/><Relationship Id="rId9" Type="http://schemas.openxmlformats.org/officeDocument/2006/relationships/hyperlink" Target="https://aka.ms/TeamsDevDocs" TargetMode="External"/><Relationship Id="rId14" Type="http://schemas.openxmlformats.org/officeDocument/2006/relationships/image" Target="../media/image67.png"/><Relationship Id="rId22"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4.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75.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9.xml"/><Relationship Id="rId16" Type="http://schemas.openxmlformats.org/officeDocument/2006/relationships/image" Target="../media/image86.svg"/><Relationship Id="rId20" Type="http://schemas.openxmlformats.org/officeDocument/2006/relationships/image" Target="../media/image90.png"/><Relationship Id="rId1" Type="http://schemas.openxmlformats.org/officeDocument/2006/relationships/slideLayout" Target="../slideLayouts/slideLayout51.xml"/><Relationship Id="rId6" Type="http://schemas.openxmlformats.org/officeDocument/2006/relationships/image" Target="../media/image57.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54.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image" Target="../media/image98.jpe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notesSlide" Target="../notesSlides/notesSlide14.xml"/><Relationship Id="rId16" Type="http://schemas.openxmlformats.org/officeDocument/2006/relationships/image" Target="../media/image111.png"/><Relationship Id="rId20" Type="http://schemas.openxmlformats.org/officeDocument/2006/relationships/image" Target="../media/image115.jpeg"/><Relationship Id="rId29" Type="http://schemas.openxmlformats.org/officeDocument/2006/relationships/image" Target="../media/image124.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6.png"/><Relationship Id="rId4" Type="http://schemas.openxmlformats.org/officeDocument/2006/relationships/image" Target="../media/image99.png"/><Relationship Id="rId9" Type="http://schemas.openxmlformats.org/officeDocument/2006/relationships/image" Target="../media/image104.jpe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png"/><Relationship Id="rId30" Type="http://schemas.openxmlformats.org/officeDocument/2006/relationships/image" Target="../media/image1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131.gif"/><Relationship Id="rId5" Type="http://schemas.openxmlformats.org/officeDocument/2006/relationships/image" Target="../media/image130.gif"/><Relationship Id="rId4" Type="http://schemas.openxmlformats.org/officeDocument/2006/relationships/image" Target="../media/image129.sv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image" Target="../media/image37.png"/><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133.svg"/></Relationships>
</file>

<file path=ppt/slides/_rels/slide2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10,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Brian T. Jackett</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rPr>
                <a:t>aka.ms/</a:t>
              </a:r>
              <a:r>
                <a:rPr lang="en-US" sz="900" u="sng" err="1">
                  <a:solidFill>
                    <a:srgbClr val="0563C1"/>
                  </a:solidFill>
                  <a:cs typeface="Segoe UI Light" panose="020B0502040204020203" pitchFamily="34" charset="0"/>
                  <a:hlinkClick r:id="rId9"/>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8" y="217306"/>
            <a:ext cx="5944328"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57428" y="107729"/>
            <a:ext cx="4164968"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updates</a:t>
            </a:r>
            <a:br>
              <a:rPr lang="en-US" sz="3060">
                <a:latin typeface="+mn-lt"/>
              </a:rPr>
            </a:br>
            <a:r>
              <a:rPr lang="en-US" sz="1900">
                <a:latin typeface="+mn-lt"/>
              </a:rPr>
              <a:t>Sample code</a:t>
            </a:r>
            <a:endParaRPr lang="en-US" sz="1800">
              <a:latin typeface="+mn-lt"/>
            </a:endParaRPr>
          </a:p>
        </p:txBody>
      </p:sp>
      <p:sp>
        <p:nvSpPr>
          <p:cNvPr id="51" name="Rectangle 50">
            <a:extLst>
              <a:ext uri="{FF2B5EF4-FFF2-40B4-BE49-F238E27FC236}">
                <a16:creationId xmlns:a16="http://schemas.microsoft.com/office/drawing/2014/main" id="{35747CCF-4467-42A0-935E-53C882AC012E}"/>
              </a:ext>
            </a:extLst>
          </p:cNvPr>
          <p:cNvSpPr/>
          <p:nvPr/>
        </p:nvSpPr>
        <p:spPr>
          <a:xfrm>
            <a:off x="6306310" y="127848"/>
            <a:ext cx="1380849"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6"/>
                </a:rPr>
                <a:t>aka.ms/</a:t>
              </a:r>
              <a:r>
                <a:rPr lang="en-US" sz="900" u="sng" err="1">
                  <a:solidFill>
                    <a:srgbClr val="0563C1"/>
                  </a:solidFill>
                  <a:cs typeface="Segoe UI Light" panose="020B0502040204020203" pitchFamily="34" charset="0"/>
                  <a:hlinkClick r:id="rId16"/>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1716" y="6710962"/>
              <a:ext cx="301293" cy="272630"/>
            </a:xfrm>
            <a:prstGeom prst="rect">
              <a:avLst/>
            </a:prstGeom>
          </p:spPr>
        </p:pic>
      </p:grpSp>
      <p:sp>
        <p:nvSpPr>
          <p:cNvPr id="73" name="TextBox 72">
            <a:extLst>
              <a:ext uri="{FF2B5EF4-FFF2-40B4-BE49-F238E27FC236}">
                <a16:creationId xmlns:a16="http://schemas.microsoft.com/office/drawing/2014/main" id="{1F207C2B-FC32-45FD-8665-FEC0532C2A3E}"/>
              </a:ext>
            </a:extLst>
          </p:cNvPr>
          <p:cNvSpPr txBox="1"/>
          <p:nvPr/>
        </p:nvSpPr>
        <p:spPr>
          <a:xfrm>
            <a:off x="304952" y="6143109"/>
            <a:ext cx="5822557" cy="447815"/>
          </a:xfrm>
          <a:prstGeom prst="rect">
            <a:avLst/>
          </a:prstGeom>
          <a:noFill/>
        </p:spPr>
        <p:txBody>
          <a:bodyPr wrap="square" lIns="182880" tIns="146304" rIns="182880" bIns="146304" rtlCol="0" anchor="t">
            <a:spAutoFit/>
          </a:bodyPr>
          <a:lstStyle/>
          <a:p>
            <a:pPr>
              <a:lnSpc>
                <a:spcPct val="90000"/>
              </a:lnSpc>
              <a:spcAft>
                <a:spcPts val="600"/>
              </a:spcAft>
            </a:pPr>
            <a:r>
              <a:rPr lang="en-US" sz="1100" b="1">
                <a:gradFill>
                  <a:gsLst>
                    <a:gs pos="2917">
                      <a:schemeClr val="tx1"/>
                    </a:gs>
                    <a:gs pos="30000">
                      <a:schemeClr val="tx1"/>
                    </a:gs>
                  </a:gsLst>
                  <a:lin ang="5400000" scaled="0"/>
                </a:gradFill>
              </a:rPr>
              <a:t>Repo:  </a:t>
            </a:r>
            <a:r>
              <a:rPr lang="en-US" sz="1100">
                <a:hlinkClick r:id="rId19"/>
              </a:rPr>
              <a:t>aka.ms/TeamsSamples</a:t>
            </a:r>
            <a:r>
              <a:rPr lang="en-US" sz="1100"/>
              <a:t>  &gt; samples &gt; tab-people-picker</a:t>
            </a:r>
            <a:endParaRPr lang="en-US" sz="110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A2450CC2-0D85-43EC-8DA3-595A6ED0E98F}"/>
              </a:ext>
            </a:extLst>
          </p:cNvPr>
          <p:cNvSpPr/>
          <p:nvPr/>
        </p:nvSpPr>
        <p:spPr>
          <a:xfrm>
            <a:off x="104335" y="77962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50" name="Rectangle 49">
            <a:extLst>
              <a:ext uri="{FF2B5EF4-FFF2-40B4-BE49-F238E27FC236}">
                <a16:creationId xmlns:a16="http://schemas.microsoft.com/office/drawing/2014/main" id="{3886C967-42FA-4EF8-9DEA-4AF24ECC189E}"/>
              </a:ext>
            </a:extLst>
          </p:cNvPr>
          <p:cNvSpPr/>
          <p:nvPr/>
        </p:nvSpPr>
        <p:spPr>
          <a:xfrm>
            <a:off x="6065257" y="217305"/>
            <a:ext cx="6292004"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55" name="Rectangle 54">
            <a:extLst>
              <a:ext uri="{FF2B5EF4-FFF2-40B4-BE49-F238E27FC236}">
                <a16:creationId xmlns:a16="http://schemas.microsoft.com/office/drawing/2014/main" id="{7B608F18-EC54-9316-9719-BB5C11330858}"/>
              </a:ext>
            </a:extLst>
          </p:cNvPr>
          <p:cNvSpPr/>
          <p:nvPr/>
        </p:nvSpPr>
        <p:spPr>
          <a:xfrm>
            <a:off x="6370053" y="113283"/>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3" name="Text Placeholder 2">
            <a:extLst>
              <a:ext uri="{FF2B5EF4-FFF2-40B4-BE49-F238E27FC236}">
                <a16:creationId xmlns:a16="http://schemas.microsoft.com/office/drawing/2014/main" id="{94DB5CBE-95AD-4FC6-8C7B-739B6EB97627}"/>
              </a:ext>
            </a:extLst>
          </p:cNvPr>
          <p:cNvSpPr txBox="1">
            <a:spLocks/>
          </p:cNvSpPr>
          <p:nvPr/>
        </p:nvSpPr>
        <p:spPr>
          <a:xfrm>
            <a:off x="6425323" y="45452"/>
            <a:ext cx="2689124" cy="321208"/>
          </a:xfrm>
          <a:prstGeom prst="rect">
            <a:avLst/>
          </a:prstGeom>
        </p:spPr>
        <p:txBody>
          <a:bodyPr vert="horz" lIns="0" tIns="46630" rIns="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latin typeface="+mn-lt"/>
              </a:rPr>
              <a:t>Doc updates</a:t>
            </a:r>
            <a:br>
              <a:rPr lang="en-US" sz="2142">
                <a:latin typeface="+mn-lt"/>
              </a:rPr>
            </a:br>
            <a:r>
              <a:rPr lang="en-US" sz="1400">
                <a:latin typeface="+mn-lt"/>
              </a:rPr>
              <a:t>Clickable icons</a:t>
            </a:r>
          </a:p>
        </p:txBody>
      </p:sp>
      <p:sp>
        <p:nvSpPr>
          <p:cNvPr id="39" name="TextBox 38">
            <a:extLst>
              <a:ext uri="{FF2B5EF4-FFF2-40B4-BE49-F238E27FC236}">
                <a16:creationId xmlns:a16="http://schemas.microsoft.com/office/drawing/2014/main" id="{88507CB0-14BD-F9C6-3E87-627240967300}"/>
              </a:ext>
            </a:extLst>
          </p:cNvPr>
          <p:cNvSpPr txBox="1"/>
          <p:nvPr/>
        </p:nvSpPr>
        <p:spPr>
          <a:xfrm>
            <a:off x="6359142" y="5254249"/>
            <a:ext cx="5822557" cy="877163"/>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rPr>
              <a:t>Docs: </a:t>
            </a:r>
            <a:br>
              <a:rPr lang="en-US" sz="1050" b="1">
                <a:gradFill>
                  <a:gsLst>
                    <a:gs pos="2917">
                      <a:schemeClr val="tx1"/>
                    </a:gs>
                    <a:gs pos="30000">
                      <a:schemeClr val="tx1"/>
                    </a:gs>
                  </a:gsLst>
                  <a:lin ang="5400000" scaled="0"/>
                </a:gradFill>
              </a:rPr>
            </a:br>
            <a:br>
              <a:rPr lang="en-US" sz="1050" b="1">
                <a:gradFill>
                  <a:gsLst>
                    <a:gs pos="2917">
                      <a:schemeClr val="tx1"/>
                    </a:gs>
                    <a:gs pos="30000">
                      <a:schemeClr val="tx1"/>
                    </a:gs>
                  </a:gsLst>
                  <a:lin ang="5400000" scaled="0"/>
                </a:gradFill>
              </a:rPr>
            </a:br>
            <a:r>
              <a:rPr lang="en-US" sz="1050">
                <a:gradFill>
                  <a:gsLst>
                    <a:gs pos="2917">
                      <a:schemeClr val="tx1"/>
                    </a:gs>
                    <a:gs pos="30000">
                      <a:schemeClr val="tx1"/>
                    </a:gs>
                  </a:gsLst>
                  <a:lin ang="5400000" scaled="0"/>
                </a:gradFill>
                <a:hlinkClick r:id="rId20"/>
              </a:rPr>
              <a:t>http://aka.ms/TeamsDevDocs</a:t>
            </a:r>
            <a:r>
              <a:rPr lang="en-US" sz="1050">
                <a:gradFill>
                  <a:gsLst>
                    <a:gs pos="2917">
                      <a:schemeClr val="tx1"/>
                    </a:gs>
                    <a:gs pos="30000">
                      <a:schemeClr val="tx1"/>
                    </a:gs>
                  </a:gsLst>
                  <a:lin ang="5400000" scaled="0"/>
                </a:gradFill>
              </a:rPr>
              <a:t> &gt; </a:t>
            </a:r>
            <a:r>
              <a:rPr lang="en-US" sz="1050" i="0">
                <a:solidFill>
                  <a:srgbClr val="171717"/>
                </a:solidFill>
                <a:effectLst/>
                <a:latin typeface="Segoe UI" panose="020B0502040204020203" pitchFamily="34" charset="0"/>
              </a:rPr>
              <a:t>Distribute your app &gt; Publish to the Teams Store &gt; </a:t>
            </a:r>
            <a:r>
              <a:rPr lang="en-US" sz="1050">
                <a:gradFill>
                  <a:gsLst>
                    <a:gs pos="2917">
                      <a:schemeClr val="tx1"/>
                    </a:gs>
                    <a:gs pos="30000">
                      <a:schemeClr val="tx1"/>
                    </a:gs>
                  </a:gsLst>
                  <a:lin ang="5400000" scaled="0"/>
                </a:gradFill>
                <a:hlinkClick r:id="rId21"/>
              </a:rPr>
              <a:t>Common reasons for app validation failure</a:t>
            </a:r>
            <a:endParaRPr lang="en-US" sz="105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0395639-6ED4-C51A-253C-9B83FC25668C}"/>
              </a:ext>
            </a:extLst>
          </p:cNvPr>
          <p:cNvPicPr>
            <a:picLocks noChangeAspect="1"/>
          </p:cNvPicPr>
          <p:nvPr/>
        </p:nvPicPr>
        <p:blipFill>
          <a:blip r:embed="rId22"/>
          <a:stretch>
            <a:fillRect/>
          </a:stretch>
        </p:blipFill>
        <p:spPr>
          <a:xfrm>
            <a:off x="6425322" y="737037"/>
            <a:ext cx="5652455" cy="4292238"/>
          </a:xfrm>
          <a:prstGeom prst="rect">
            <a:avLst/>
          </a:prstGeom>
        </p:spPr>
      </p:pic>
      <p:sp>
        <p:nvSpPr>
          <p:cNvPr id="25" name="Rectangle 24">
            <a:extLst>
              <a:ext uri="{FF2B5EF4-FFF2-40B4-BE49-F238E27FC236}">
                <a16:creationId xmlns:a16="http://schemas.microsoft.com/office/drawing/2014/main" id="{D726DBCA-49A8-EE0F-A97A-58D6B36DCD12}"/>
              </a:ext>
            </a:extLst>
          </p:cNvPr>
          <p:cNvSpPr/>
          <p:nvPr/>
        </p:nvSpPr>
        <p:spPr bwMode="auto">
          <a:xfrm>
            <a:off x="8306003" y="2477530"/>
            <a:ext cx="516721" cy="32120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Curved Right 26">
            <a:extLst>
              <a:ext uri="{FF2B5EF4-FFF2-40B4-BE49-F238E27FC236}">
                <a16:creationId xmlns:a16="http://schemas.microsoft.com/office/drawing/2014/main" id="{69D4ED63-A692-8B11-F787-7A5C2F238C35}"/>
              </a:ext>
            </a:extLst>
          </p:cNvPr>
          <p:cNvSpPr/>
          <p:nvPr/>
        </p:nvSpPr>
        <p:spPr bwMode="auto">
          <a:xfrm>
            <a:off x="7920681" y="2706130"/>
            <a:ext cx="385322" cy="1921475"/>
          </a:xfrm>
          <a:prstGeom prst="curvedRightArrow">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4BEE597E-27B7-B8B8-5BE5-06D59B4D2FCE}"/>
              </a:ext>
            </a:extLst>
          </p:cNvPr>
          <p:cNvSpPr txBox="1"/>
          <p:nvPr/>
        </p:nvSpPr>
        <p:spPr>
          <a:xfrm>
            <a:off x="395680" y="693535"/>
            <a:ext cx="3422787" cy="461665"/>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Sample code for People picker in Tabs</a:t>
            </a:r>
          </a:p>
        </p:txBody>
      </p:sp>
      <p:pic>
        <p:nvPicPr>
          <p:cNvPr id="11" name="Picture 10">
            <a:extLst>
              <a:ext uri="{FF2B5EF4-FFF2-40B4-BE49-F238E27FC236}">
                <a16:creationId xmlns:a16="http://schemas.microsoft.com/office/drawing/2014/main" id="{1E25EC3D-52D4-DBE7-CBA7-E9902055A63A}"/>
              </a:ext>
            </a:extLst>
          </p:cNvPr>
          <p:cNvPicPr>
            <a:picLocks noChangeAspect="1"/>
          </p:cNvPicPr>
          <p:nvPr/>
        </p:nvPicPr>
        <p:blipFill>
          <a:blip r:embed="rId23"/>
          <a:stretch>
            <a:fillRect/>
          </a:stretch>
        </p:blipFill>
        <p:spPr>
          <a:xfrm>
            <a:off x="578945" y="1071247"/>
            <a:ext cx="5251157" cy="2730286"/>
          </a:xfrm>
          <a:prstGeom prst="rect">
            <a:avLst/>
          </a:prstGeom>
          <a:ln>
            <a:solidFill>
              <a:schemeClr val="accent1"/>
            </a:solidFill>
          </a:ln>
        </p:spPr>
      </p:pic>
      <p:pic>
        <p:nvPicPr>
          <p:cNvPr id="21" name="Picture 20">
            <a:extLst>
              <a:ext uri="{FF2B5EF4-FFF2-40B4-BE49-F238E27FC236}">
                <a16:creationId xmlns:a16="http://schemas.microsoft.com/office/drawing/2014/main" id="{D35D7C84-E606-9C7C-5044-35FBAADF987A}"/>
              </a:ext>
            </a:extLst>
          </p:cNvPr>
          <p:cNvPicPr>
            <a:picLocks noChangeAspect="1"/>
          </p:cNvPicPr>
          <p:nvPr/>
        </p:nvPicPr>
        <p:blipFill>
          <a:blip r:embed="rId24"/>
          <a:stretch>
            <a:fillRect/>
          </a:stretch>
        </p:blipFill>
        <p:spPr>
          <a:xfrm>
            <a:off x="588326" y="3972846"/>
            <a:ext cx="3381264" cy="2105800"/>
          </a:xfrm>
          <a:prstGeom prst="rect">
            <a:avLst/>
          </a:prstGeom>
          <a:ln>
            <a:solidFill>
              <a:schemeClr val="accent1"/>
            </a:solidFill>
          </a:ln>
        </p:spPr>
      </p:pic>
      <p:sp>
        <p:nvSpPr>
          <p:cNvPr id="36" name="Oval 35">
            <a:extLst>
              <a:ext uri="{FF2B5EF4-FFF2-40B4-BE49-F238E27FC236}">
                <a16:creationId xmlns:a16="http://schemas.microsoft.com/office/drawing/2014/main" id="{042B4662-4D2E-67B8-FC87-40DF3A293DDE}"/>
              </a:ext>
            </a:extLst>
          </p:cNvPr>
          <p:cNvSpPr/>
          <p:nvPr/>
        </p:nvSpPr>
        <p:spPr>
          <a:xfrm>
            <a:off x="6257022" y="753255"/>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F5387"/>
                </a:solidFill>
                <a:cs typeface="Segoe UI"/>
              </a:rPr>
              <a:t>2</a:t>
            </a:r>
          </a:p>
        </p:txBody>
      </p:sp>
    </p:spTree>
    <p:extLst>
      <p:ext uri="{BB962C8B-B14F-4D97-AF65-F5344CB8AC3E}">
        <p14:creationId xmlns:p14="http://schemas.microsoft.com/office/powerpoint/2010/main" val="124710135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2F7629-8B96-42D8-8578-EBF3F73B831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EVENT</a:t>
            </a:r>
          </a:p>
        </p:txBody>
      </p:sp>
      <p:sp>
        <p:nvSpPr>
          <p:cNvPr id="9" name="Rectangle 8">
            <a:extLst>
              <a:ext uri="{FF2B5EF4-FFF2-40B4-BE49-F238E27FC236}">
                <a16:creationId xmlns:a16="http://schemas.microsoft.com/office/drawing/2014/main" id="{779735E5-94D4-456A-894A-0CF3247ACF10}"/>
              </a:ext>
            </a:extLst>
          </p:cNvPr>
          <p:cNvSpPr/>
          <p:nvPr/>
        </p:nvSpPr>
        <p:spPr>
          <a:xfrm>
            <a:off x="660150" y="4995123"/>
            <a:ext cx="4129657" cy="461665"/>
          </a:xfrm>
          <a:prstGeom prst="rect">
            <a:avLst/>
          </a:prstGeom>
        </p:spPr>
        <p:txBody>
          <a:bodyPr wrap="non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https://mybuild.microsoft.com </a:t>
            </a:r>
          </a:p>
        </p:txBody>
      </p:sp>
      <p:sp>
        <p:nvSpPr>
          <p:cNvPr id="11" name="TextBox 10">
            <a:extLst>
              <a:ext uri="{FF2B5EF4-FFF2-40B4-BE49-F238E27FC236}">
                <a16:creationId xmlns:a16="http://schemas.microsoft.com/office/drawing/2014/main" id="{D4ED1670-E789-4F0F-B9DC-5D7E4283DCEF}"/>
              </a:ext>
            </a:extLst>
          </p:cNvPr>
          <p:cNvSpPr txBox="1"/>
          <p:nvPr/>
        </p:nvSpPr>
        <p:spPr>
          <a:xfrm>
            <a:off x="493697" y="2444584"/>
            <a:ext cx="4864291" cy="2299091"/>
          </a:xfrm>
          <a:prstGeom prst="rect">
            <a:avLst/>
          </a:prstGeom>
          <a:noFill/>
        </p:spPr>
        <p:txBody>
          <a:bodyPr wrap="square" lIns="182880" tIns="146304" rIns="182880" bIns="146304" rtlCol="0">
            <a:spAutoFit/>
          </a:bodyPr>
          <a:lstStyle/>
          <a:p>
            <a:pPr>
              <a:lnSpc>
                <a:spcPct val="90000"/>
              </a:lnSpc>
              <a:spcAft>
                <a:spcPts val="600"/>
              </a:spcAft>
            </a:pPr>
            <a:r>
              <a:rPr lang="en-US" sz="3200" b="1"/>
              <a:t>Microsoft Build</a:t>
            </a:r>
          </a:p>
          <a:p>
            <a:pPr>
              <a:lnSpc>
                <a:spcPct val="90000"/>
              </a:lnSpc>
              <a:spcAft>
                <a:spcPts val="600"/>
              </a:spcAft>
            </a:pPr>
            <a:r>
              <a:rPr lang="en-US" sz="3200"/>
              <a:t>May 24-26</a:t>
            </a:r>
          </a:p>
          <a:p>
            <a:pPr>
              <a:lnSpc>
                <a:spcPct val="90000"/>
              </a:lnSpc>
              <a:spcAft>
                <a:spcPts val="600"/>
              </a:spcAft>
            </a:pPr>
            <a:endParaRPr lang="en-US" sz="3200"/>
          </a:p>
          <a:p>
            <a:pPr>
              <a:lnSpc>
                <a:spcPct val="90000"/>
              </a:lnSpc>
              <a:spcAft>
                <a:spcPts val="600"/>
              </a:spcAft>
            </a:pPr>
            <a:r>
              <a:rPr lang="en-US" sz="3200"/>
              <a:t>Registration now open:</a:t>
            </a:r>
            <a:endParaRPr lang="en-US"/>
          </a:p>
        </p:txBody>
      </p:sp>
      <p:pic>
        <p:nvPicPr>
          <p:cNvPr id="13" name="Picture 12" descr="Logo&#10;&#10;Description automatically generated">
            <a:extLst>
              <a:ext uri="{FF2B5EF4-FFF2-40B4-BE49-F238E27FC236}">
                <a16:creationId xmlns:a16="http://schemas.microsoft.com/office/drawing/2014/main" id="{34091411-DBC7-4411-ADA4-053904F06A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pic>
        <p:nvPicPr>
          <p:cNvPr id="4" name="Picture 3">
            <a:extLst>
              <a:ext uri="{FF2B5EF4-FFF2-40B4-BE49-F238E27FC236}">
                <a16:creationId xmlns:a16="http://schemas.microsoft.com/office/drawing/2014/main" id="{D3E3A008-0CAB-B24B-C76A-1EBD9393F98E}"/>
              </a:ext>
            </a:extLst>
          </p:cNvPr>
          <p:cNvPicPr>
            <a:picLocks noChangeAspect="1"/>
          </p:cNvPicPr>
          <p:nvPr/>
        </p:nvPicPr>
        <p:blipFill>
          <a:blip r:embed="rId3"/>
          <a:stretch>
            <a:fillRect/>
          </a:stretch>
        </p:blipFill>
        <p:spPr>
          <a:xfrm>
            <a:off x="5537603" y="2093670"/>
            <a:ext cx="6443888" cy="3558634"/>
          </a:xfrm>
          <a:prstGeom prst="rect">
            <a:avLst/>
          </a:prstGeom>
        </p:spPr>
      </p:pic>
    </p:spTree>
    <p:extLst>
      <p:ext uri="{BB962C8B-B14F-4D97-AF65-F5344CB8AC3E}">
        <p14:creationId xmlns:p14="http://schemas.microsoft.com/office/powerpoint/2010/main" val="97960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D8C01E0-E524-AC58-D4A5-1D9FDF38FF2B}"/>
              </a:ext>
            </a:extLst>
          </p:cNvPr>
          <p:cNvPicPr>
            <a:picLocks noChangeAspect="1"/>
          </p:cNvPicPr>
          <p:nvPr/>
        </p:nvPicPr>
        <p:blipFill>
          <a:blip r:embed="rId3"/>
          <a:stretch>
            <a:fillRect/>
          </a:stretch>
        </p:blipFill>
        <p:spPr>
          <a:xfrm>
            <a:off x="7790488" y="2723207"/>
            <a:ext cx="1073924" cy="601565"/>
          </a:xfrm>
          <a:prstGeom prst="rect">
            <a:avLst/>
          </a:prstGeom>
        </p:spPr>
      </p:pic>
      <p:pic>
        <p:nvPicPr>
          <p:cNvPr id="16" name="Picture 15">
            <a:extLst>
              <a:ext uri="{FF2B5EF4-FFF2-40B4-BE49-F238E27FC236}">
                <a16:creationId xmlns:a16="http://schemas.microsoft.com/office/drawing/2014/main" id="{C0209E9D-0216-CAA7-70E6-8070FEA011A2}"/>
              </a:ext>
            </a:extLst>
          </p:cNvPr>
          <p:cNvPicPr>
            <a:picLocks noChangeAspect="1"/>
          </p:cNvPicPr>
          <p:nvPr/>
        </p:nvPicPr>
        <p:blipFill>
          <a:blip r:embed="rId4"/>
          <a:stretch>
            <a:fillRect/>
          </a:stretch>
        </p:blipFill>
        <p:spPr>
          <a:xfrm>
            <a:off x="5705218" y="3380038"/>
            <a:ext cx="6731257" cy="2243752"/>
          </a:xfrm>
          <a:prstGeom prst="rect">
            <a:avLst/>
          </a:prstGeom>
        </p:spPr>
      </p:pic>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60150" y="187870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476442" y="2490302"/>
            <a:ext cx="4854576" cy="2920800"/>
          </a:xfrm>
          <a:prstGeom prst="rect">
            <a:avLst/>
          </a:prstGeom>
          <a:noFill/>
        </p:spPr>
        <p:txBody>
          <a:bodyPr wrap="square" lIns="182880" tIns="146304" rIns="182880" bIns="146304" rtlCol="0">
            <a:spAutoFit/>
          </a:bodyPr>
          <a:lstStyle/>
          <a:p>
            <a:pPr>
              <a:lnSpc>
                <a:spcPct val="90000"/>
              </a:lnSpc>
              <a:spcAft>
                <a:spcPts val="600"/>
              </a:spcAft>
            </a:pPr>
            <a:r>
              <a:rPr lang="en-US" sz="3200">
                <a:solidFill>
                  <a:srgbClr val="0078D7"/>
                </a:solidFill>
              </a:rPr>
              <a:t>Microsoft 365 Platform Community</a:t>
            </a:r>
            <a:r>
              <a:rPr lang="en-US" sz="3200"/>
              <a:t> (PnP) – </a:t>
            </a:r>
            <a:br>
              <a:rPr lang="en-US" sz="3200"/>
            </a:br>
            <a:r>
              <a:rPr lang="en-US" sz="3200"/>
              <a:t>May 2022</a:t>
            </a:r>
            <a:br>
              <a:rPr lang="en-US" sz="3200"/>
            </a:br>
            <a:r>
              <a:rPr lang="en-FI" sz="3200"/>
              <a:t>update is </a:t>
            </a:r>
            <a:r>
              <a:rPr lang="en-US" sz="3200"/>
              <a:t>available!</a:t>
            </a:r>
            <a:br>
              <a:rPr lang="en-US" sz="2000"/>
            </a:br>
            <a:br>
              <a:rPr lang="en-US" sz="2000"/>
            </a:br>
            <a:r>
              <a:rPr lang="en-US"/>
              <a:t>Thank you for your contributions!</a:t>
            </a:r>
          </a:p>
          <a:p>
            <a:pPr>
              <a:lnSpc>
                <a:spcPct val="90000"/>
              </a:lnSpc>
              <a:spcAft>
                <a:spcPts val="600"/>
              </a:spcAft>
            </a:pPr>
            <a:r>
              <a:rPr lang="en-US"/>
              <a:t>http://aka.ms/</a:t>
            </a:r>
            <a:r>
              <a:rPr lang="en-FI"/>
              <a:t>m365</a:t>
            </a:r>
            <a:r>
              <a:rPr lang="en-US"/>
              <a:t>p</a:t>
            </a:r>
            <a:r>
              <a:rPr lang="en-FI"/>
              <a:t>n</a:t>
            </a:r>
            <a:r>
              <a:rPr lang="en-US"/>
              <a:t>p/community/blog</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5357988" y="100566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9" name="Picture 4" descr="https://github.com/remojansen/logo.ts/raw/master/ts.png">
            <a:extLst>
              <a:ext uri="{FF2B5EF4-FFF2-40B4-BE49-F238E27FC236}">
                <a16:creationId xmlns:a16="http://schemas.microsoft.com/office/drawing/2014/main" id="{1C9791AB-8398-4C85-882D-4F2D196CE6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717401" y="2270279"/>
            <a:ext cx="522967" cy="5229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0131160-E632-45DF-B33E-56059A88936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358429" y="2819456"/>
            <a:ext cx="1078046" cy="670815"/>
          </a:xfrm>
          <a:prstGeom prst="rect">
            <a:avLst/>
          </a:prstGeom>
        </p:spPr>
      </p:pic>
      <p:pic>
        <p:nvPicPr>
          <p:cNvPr id="6" name="Picture 2" descr="Download Microsoft Teams Logo in SVG Vector or PNG File Format - Logo.wine">
            <a:extLst>
              <a:ext uri="{FF2B5EF4-FFF2-40B4-BE49-F238E27FC236}">
                <a16:creationId xmlns:a16="http://schemas.microsoft.com/office/drawing/2014/main" id="{4DA131BB-7950-4AA9-9F06-BF71AD6DE05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224856" y="1493996"/>
            <a:ext cx="1176392" cy="784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Lists | Microsoft Tech Community Resource Center">
            <a:extLst>
              <a:ext uri="{FF2B5EF4-FFF2-40B4-BE49-F238E27FC236}">
                <a16:creationId xmlns:a16="http://schemas.microsoft.com/office/drawing/2014/main" id="{4D33EC52-51A1-4880-A13E-B83E0574936D}"/>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310588" y="1605842"/>
            <a:ext cx="508903" cy="508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ownload Microsoft SharePoint Logo in SVG Vector or PNG File Format - Logo .wine">
            <a:extLst>
              <a:ext uri="{FF2B5EF4-FFF2-40B4-BE49-F238E27FC236}">
                <a16:creationId xmlns:a16="http://schemas.microsoft.com/office/drawing/2014/main" id="{82E254AF-59F1-40BC-A892-953169519D7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680493" y="1449459"/>
            <a:ext cx="1231231" cy="8208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icrosoft Graph SDKs overview - Microsoft Graph | Microsoft Docs">
            <a:extLst>
              <a:ext uri="{FF2B5EF4-FFF2-40B4-BE49-F238E27FC236}">
                <a16:creationId xmlns:a16="http://schemas.microsoft.com/office/drawing/2014/main" id="{C20DE253-422A-4060-9805-64697E47E8A7}"/>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678882" y="1564206"/>
            <a:ext cx="578706" cy="5756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a:extLst>
              <a:ext uri="{FF2B5EF4-FFF2-40B4-BE49-F238E27FC236}">
                <a16:creationId xmlns:a16="http://schemas.microsoft.com/office/drawing/2014/main" id="{807D3F97-AADE-4A36-AA07-E5B277BA60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80493" y="2862241"/>
            <a:ext cx="536837" cy="536837"/>
          </a:xfrm>
          <a:prstGeom prst="rect">
            <a:avLst/>
          </a:prstGeom>
        </p:spPr>
      </p:pic>
      <p:pic>
        <p:nvPicPr>
          <p:cNvPr id="27" name="Graphic 26">
            <a:extLst>
              <a:ext uri="{FF2B5EF4-FFF2-40B4-BE49-F238E27FC236}">
                <a16:creationId xmlns:a16="http://schemas.microsoft.com/office/drawing/2014/main" id="{4E5B3131-DC3A-4913-B072-121446929ED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51849" y="2270279"/>
            <a:ext cx="536837" cy="536837"/>
          </a:xfrm>
          <a:prstGeom prst="rect">
            <a:avLst/>
          </a:prstGeom>
        </p:spPr>
      </p:pic>
      <p:pic>
        <p:nvPicPr>
          <p:cNvPr id="29" name="Graphic 28">
            <a:extLst>
              <a:ext uri="{FF2B5EF4-FFF2-40B4-BE49-F238E27FC236}">
                <a16:creationId xmlns:a16="http://schemas.microsoft.com/office/drawing/2014/main" id="{5803B93F-1378-425A-8B22-2B15B82ACA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59412" y="2270279"/>
            <a:ext cx="536836" cy="536836"/>
          </a:xfrm>
          <a:prstGeom prst="rect">
            <a:avLst/>
          </a:prstGeom>
        </p:spPr>
      </p:pic>
      <p:pic>
        <p:nvPicPr>
          <p:cNvPr id="11" name="Picture 10" descr="A picture containing sign&#10;&#10;Description automatically generated">
            <a:extLst>
              <a:ext uri="{FF2B5EF4-FFF2-40B4-BE49-F238E27FC236}">
                <a16:creationId xmlns:a16="http://schemas.microsoft.com/office/drawing/2014/main" id="{13C6110B-4958-4462-8A5F-4B70AACE0D2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52525" y="1402335"/>
            <a:ext cx="1751400" cy="1751400"/>
          </a:xfrm>
          <a:prstGeom prst="rect">
            <a:avLst/>
          </a:prstGeom>
        </p:spPr>
      </p:pic>
      <p:pic>
        <p:nvPicPr>
          <p:cNvPr id="20" name="Picture 4" descr="Image result for logo github">
            <a:extLst>
              <a:ext uri="{FF2B5EF4-FFF2-40B4-BE49-F238E27FC236}">
                <a16:creationId xmlns:a16="http://schemas.microsoft.com/office/drawing/2014/main" id="{2A29B02F-8E05-4BDD-A95D-10B99E2C83B5}"/>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731257" y="2528204"/>
            <a:ext cx="1078046" cy="896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for Viva Learning">
            <a:extLst>
              <a:ext uri="{FF2B5EF4-FFF2-40B4-BE49-F238E27FC236}">
                <a16:creationId xmlns:a16="http://schemas.microsoft.com/office/drawing/2014/main" id="{B61B7C9F-9207-4995-B29A-9F8F9A987A6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0574004" y="6111307"/>
            <a:ext cx="687694" cy="687694"/>
          </a:xfrm>
          <a:prstGeom prst="rect">
            <a:avLst/>
          </a:prstGeom>
        </p:spPr>
      </p:pic>
      <p:pic>
        <p:nvPicPr>
          <p:cNvPr id="18" name="Picture 17" descr="Viva Connections Logo">
            <a:extLst>
              <a:ext uri="{FF2B5EF4-FFF2-40B4-BE49-F238E27FC236}">
                <a16:creationId xmlns:a16="http://schemas.microsoft.com/office/drawing/2014/main" id="{B060A636-C297-491F-B52C-39B60C0A519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1509727" y="6111307"/>
            <a:ext cx="687694" cy="687694"/>
          </a:xfrm>
          <a:prstGeom prst="rect">
            <a:avLst/>
          </a:prstGeom>
        </p:spPr>
      </p:pic>
      <p:pic>
        <p:nvPicPr>
          <p:cNvPr id="23" name="Picture 22" descr="Logo for Insights">
            <a:extLst>
              <a:ext uri="{FF2B5EF4-FFF2-40B4-BE49-F238E27FC236}">
                <a16:creationId xmlns:a16="http://schemas.microsoft.com/office/drawing/2014/main" id="{CC4172DE-7A66-41A3-9939-BAA476472EF3}"/>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8711854" y="6112101"/>
            <a:ext cx="687694" cy="687694"/>
          </a:xfrm>
          <a:prstGeom prst="rect">
            <a:avLst/>
          </a:prstGeom>
        </p:spPr>
      </p:pic>
      <p:pic>
        <p:nvPicPr>
          <p:cNvPr id="25" name="Picture 24" descr="Viva Topics Logo">
            <a:extLst>
              <a:ext uri="{FF2B5EF4-FFF2-40B4-BE49-F238E27FC236}">
                <a16:creationId xmlns:a16="http://schemas.microsoft.com/office/drawing/2014/main" id="{68905730-3D60-41DD-865B-58D91CB8067C}"/>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643897" y="6112101"/>
            <a:ext cx="687694" cy="687694"/>
          </a:xfrm>
          <a:prstGeom prst="rect">
            <a:avLst/>
          </a:prstGeom>
        </p:spPr>
      </p:pic>
      <p:pic>
        <p:nvPicPr>
          <p:cNvPr id="22" name="Picture 21">
            <a:extLst>
              <a:ext uri="{FF2B5EF4-FFF2-40B4-BE49-F238E27FC236}">
                <a16:creationId xmlns:a16="http://schemas.microsoft.com/office/drawing/2014/main" id="{7C6AFD01-B6F3-E7C0-3436-E56AEBF3D86F}"/>
              </a:ext>
            </a:extLst>
          </p:cNvPr>
          <p:cNvPicPr>
            <a:picLocks noChangeAspect="1"/>
          </p:cNvPicPr>
          <p:nvPr/>
        </p:nvPicPr>
        <p:blipFill>
          <a:blip r:embed="rId25"/>
          <a:stretch>
            <a:fillRect/>
          </a:stretch>
        </p:blipFill>
        <p:spPr>
          <a:xfrm>
            <a:off x="7282297" y="1543856"/>
            <a:ext cx="1613915" cy="907827"/>
          </a:xfrm>
          <a:prstGeom prst="rect">
            <a:avLst/>
          </a:prstGeom>
        </p:spPr>
      </p:pic>
      <p:pic>
        <p:nvPicPr>
          <p:cNvPr id="30" name="Picture 29">
            <a:extLst>
              <a:ext uri="{FF2B5EF4-FFF2-40B4-BE49-F238E27FC236}">
                <a16:creationId xmlns:a16="http://schemas.microsoft.com/office/drawing/2014/main" id="{7F888622-748C-27AC-4D7B-4A04840DA39E}"/>
              </a:ext>
            </a:extLst>
          </p:cNvPr>
          <p:cNvPicPr>
            <a:picLocks noChangeAspect="1"/>
          </p:cNvPicPr>
          <p:nvPr/>
        </p:nvPicPr>
        <p:blipFill>
          <a:blip r:embed="rId26"/>
          <a:stretch>
            <a:fillRect/>
          </a:stretch>
        </p:blipFill>
        <p:spPr>
          <a:xfrm>
            <a:off x="8498176" y="2278035"/>
            <a:ext cx="1739471" cy="978452"/>
          </a:xfrm>
          <a:prstGeom prst="rect">
            <a:avLst/>
          </a:prstGeom>
        </p:spPr>
      </p:pic>
    </p:spTree>
    <p:extLst>
      <p:ext uri="{BB962C8B-B14F-4D97-AF65-F5344CB8AC3E}">
        <p14:creationId xmlns:p14="http://schemas.microsoft.com/office/powerpoint/2010/main" val="2748829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72184" y="4180113"/>
            <a:ext cx="1564291" cy="26950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(A-D)</a:t>
            </a:r>
          </a:p>
        </p:txBody>
      </p:sp>
      <p:sp>
        <p:nvSpPr>
          <p:cNvPr id="5" name="Text Placeholder 4"/>
          <p:cNvSpPr>
            <a:spLocks noGrp="1"/>
          </p:cNvSpPr>
          <p:nvPr>
            <p:ph type="body" sz="quarter" idx="10"/>
          </p:nvPr>
        </p:nvSpPr>
        <p:spPr>
          <a:xfrm>
            <a:off x="396097" y="1066940"/>
            <a:ext cx="3640509" cy="5416868"/>
          </a:xfrm>
        </p:spPr>
        <p:txBody>
          <a:bodyPr/>
          <a:lstStyle/>
          <a:p>
            <a:pPr>
              <a:lnSpc>
                <a:spcPct val="100000"/>
              </a:lnSpc>
              <a:spcBef>
                <a:spcPts val="300"/>
              </a:spcBef>
            </a:pPr>
            <a:r>
              <a:rPr lang="en-US" sz="1000" err="1">
                <a:solidFill>
                  <a:srgbClr val="2F2F2F"/>
                </a:solidFill>
                <a:latin typeface="Segoe UI" panose="020B0502040204020203" pitchFamily="34" charset="0"/>
              </a:rPr>
              <a:t>Abderahman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Moujahid</a:t>
            </a:r>
            <a:r>
              <a:rPr lang="en-US" sz="1000">
                <a:solidFill>
                  <a:srgbClr val="2F2F2F"/>
                </a:solidFill>
                <a:latin typeface="Segoe UI" panose="020B0502040204020203" pitchFamily="34" charset="0"/>
              </a:rPr>
              <a:t> (iThink365) | Abderahman88</a:t>
            </a:r>
          </a:p>
          <a:p>
            <a:pPr>
              <a:lnSpc>
                <a:spcPct val="100000"/>
              </a:lnSpc>
              <a:spcBef>
                <a:spcPts val="300"/>
              </a:spcBef>
            </a:pPr>
            <a:r>
              <a:rPr lang="en-US" sz="1000">
                <a:solidFill>
                  <a:srgbClr val="2F2F2F"/>
                </a:solidFill>
                <a:latin typeface="Segoe UI" panose="020B0502040204020203" pitchFamily="34" charset="0"/>
              </a:rPr>
              <a:t>Adam Wójcik (Hitachi Energy) | @Adam2585878</a:t>
            </a:r>
          </a:p>
          <a:p>
            <a:pPr>
              <a:lnSpc>
                <a:spcPct val="100000"/>
              </a:lnSpc>
              <a:spcBef>
                <a:spcPts val="300"/>
              </a:spcBef>
            </a:pPr>
            <a:r>
              <a:rPr lang="en-US" sz="1000" err="1">
                <a:solidFill>
                  <a:srgbClr val="2F2F2F"/>
                </a:solidFill>
                <a:latin typeface="Segoe UI" panose="020B0502040204020203" pitchFamily="34" charset="0"/>
              </a:rPr>
              <a:t>Ademosu</a:t>
            </a:r>
            <a:r>
              <a:rPr lang="en-US" sz="1000">
                <a:solidFill>
                  <a:srgbClr val="2F2F2F"/>
                </a:solidFill>
                <a:latin typeface="Segoe UI" panose="020B0502040204020203" pitchFamily="34" charset="0"/>
              </a:rPr>
              <a:t> Ayodele | </a:t>
            </a:r>
            <a:r>
              <a:rPr lang="en-US" sz="1000" err="1">
                <a:solidFill>
                  <a:srgbClr val="2F2F2F"/>
                </a:solidFill>
                <a:latin typeface="Segoe UI" panose="020B0502040204020203" pitchFamily="34" charset="0"/>
              </a:rPr>
              <a:t>aaademosu</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Aimery</a:t>
            </a:r>
            <a:r>
              <a:rPr lang="en-US" sz="1000">
                <a:solidFill>
                  <a:srgbClr val="2F2F2F"/>
                </a:solidFill>
                <a:latin typeface="Segoe UI" panose="020B0502040204020203" pitchFamily="34" charset="0"/>
              </a:rPr>
              <a:t> Thomas | @aimery_thomas</a:t>
            </a:r>
          </a:p>
          <a:p>
            <a:pPr>
              <a:lnSpc>
                <a:spcPct val="100000"/>
              </a:lnSpc>
              <a:spcBef>
                <a:spcPts val="300"/>
              </a:spcBef>
            </a:pPr>
            <a:r>
              <a:rPr lang="en-US" sz="1000">
                <a:solidFill>
                  <a:srgbClr val="2F2F2F"/>
                </a:solidFill>
                <a:latin typeface="Segoe UI" panose="020B0502040204020203" pitchFamily="34" charset="0"/>
              </a:rPr>
              <a:t>Albert-Jan Schot (BLIS Digital) | @Appieschot</a:t>
            </a:r>
          </a:p>
          <a:p>
            <a:pPr>
              <a:lnSpc>
                <a:spcPct val="100000"/>
              </a:lnSpc>
              <a:spcBef>
                <a:spcPts val="300"/>
              </a:spcBef>
            </a:pPr>
            <a:r>
              <a:rPr lang="en-US" sz="1000">
                <a:solidFill>
                  <a:srgbClr val="2F2F2F"/>
                </a:solidFill>
                <a:latin typeface="Segoe UI" panose="020B0502040204020203" pitchFamily="34" charset="0"/>
              </a:rPr>
              <a:t>Alex </a:t>
            </a:r>
            <a:r>
              <a:rPr lang="en-US" sz="1000" err="1">
                <a:solidFill>
                  <a:srgbClr val="2F2F2F"/>
                </a:solidFill>
                <a:latin typeface="Segoe UI" panose="020B0502040204020203" pitchFamily="34" charset="0"/>
              </a:rPr>
              <a:t>Gonsales</a:t>
            </a:r>
            <a:r>
              <a:rPr lang="en-US" sz="1000">
                <a:solidFill>
                  <a:srgbClr val="2F2F2F"/>
                </a:solidFill>
                <a:latin typeface="Segoe UI" panose="020B0502040204020203" pitchFamily="34" charset="0"/>
              </a:rPr>
              <a:t> (Intergen) | </a:t>
            </a:r>
            <a:r>
              <a:rPr lang="en-US" sz="1000" err="1">
                <a:solidFill>
                  <a:srgbClr val="2F2F2F"/>
                </a:solidFill>
                <a:latin typeface="Segoe UI" panose="020B0502040204020203" pitchFamily="34" charset="0"/>
              </a:rPr>
              <a:t>MrDrSushi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Alexander </a:t>
            </a:r>
            <a:r>
              <a:rPr lang="en-US" sz="1000" err="1">
                <a:solidFill>
                  <a:srgbClr val="2F2F2F"/>
                </a:solidFill>
                <a:latin typeface="Segoe UI" panose="020B0502040204020203" pitchFamily="34" charset="0"/>
              </a:rPr>
              <a:t>Ernon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Amplexor</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Aleksandr </a:t>
            </a:r>
            <a:r>
              <a:rPr lang="en-US" sz="1000" err="1">
                <a:solidFill>
                  <a:srgbClr val="2F2F2F"/>
                </a:solidFill>
                <a:latin typeface="Segoe UI" panose="020B0502040204020203" pitchFamily="34" charset="0"/>
              </a:rPr>
              <a:t>Sapozhkov</a:t>
            </a:r>
            <a:r>
              <a:rPr lang="en-US" sz="1000">
                <a:solidFill>
                  <a:srgbClr val="2F2F2F"/>
                </a:solidFill>
                <a:latin typeface="Segoe UI" panose="020B0502040204020203" pitchFamily="34" charset="0"/>
              </a:rPr>
              <a:t> | shurick81</a:t>
            </a:r>
          </a:p>
          <a:p>
            <a:pPr>
              <a:lnSpc>
                <a:spcPct val="100000"/>
              </a:lnSpc>
              <a:spcBef>
                <a:spcPts val="300"/>
              </a:spcBef>
            </a:pPr>
            <a:r>
              <a:rPr lang="en-US" sz="1000">
                <a:solidFill>
                  <a:srgbClr val="2F2F2F"/>
                </a:solidFill>
                <a:latin typeface="Segoe UI" panose="020B0502040204020203" pitchFamily="34" charset="0"/>
              </a:rPr>
              <a:t>Alexis CONIA (</a:t>
            </a:r>
            <a:r>
              <a:rPr lang="en-US" sz="1000" err="1">
                <a:solidFill>
                  <a:srgbClr val="2F2F2F"/>
                </a:solidFill>
                <a:latin typeface="Segoe UI" panose="020B0502040204020203" pitchFamily="34" charset="0"/>
              </a:rPr>
              <a:t>Kickle</a:t>
            </a:r>
            <a:r>
              <a:rPr lang="en-US" sz="1000">
                <a:solidFill>
                  <a:srgbClr val="2F2F2F"/>
                </a:solidFill>
                <a:latin typeface="Segoe UI" panose="020B0502040204020203" pitchFamily="34" charset="0"/>
              </a:rPr>
              <a:t>) | @Alexis_conia</a:t>
            </a:r>
          </a:p>
          <a:p>
            <a:pPr>
              <a:lnSpc>
                <a:spcPct val="100000"/>
              </a:lnSpc>
              <a:spcBef>
                <a:spcPts val="300"/>
              </a:spcBef>
            </a:pPr>
            <a:r>
              <a:rPr lang="en-US" sz="1000" err="1">
                <a:solidFill>
                  <a:srgbClr val="2F2F2F"/>
                </a:solidFill>
                <a:latin typeface="Segoe UI" panose="020B0502040204020203" pitchFamily="34" charset="0"/>
              </a:rPr>
              <a:t>Alienson</a:t>
            </a:r>
            <a:r>
              <a:rPr lang="en-US" sz="1000">
                <a:solidFill>
                  <a:srgbClr val="2F2F2F"/>
                </a:solidFill>
                <a:latin typeface="Segoe UI" panose="020B0502040204020203" pitchFamily="34" charset="0"/>
              </a:rPr>
              <a:t> | @Alienson</a:t>
            </a:r>
          </a:p>
          <a:p>
            <a:pPr>
              <a:lnSpc>
                <a:spcPct val="100000"/>
              </a:lnSpc>
              <a:spcBef>
                <a:spcPts val="300"/>
              </a:spcBef>
            </a:pPr>
            <a:r>
              <a:rPr lang="en-US" sz="1000">
                <a:solidFill>
                  <a:srgbClr val="2F2F2F"/>
                </a:solidFill>
                <a:latin typeface="Segoe UI" panose="020B0502040204020203" pitchFamily="34" charset="0"/>
              </a:rPr>
              <a:t>Alistair Pugin (Tangent Solutions) | @Alistairpugin</a:t>
            </a:r>
          </a:p>
          <a:p>
            <a:pPr>
              <a:lnSpc>
                <a:spcPct val="100000"/>
              </a:lnSpc>
              <a:spcBef>
                <a:spcPts val="300"/>
              </a:spcBef>
            </a:pPr>
            <a:r>
              <a:rPr lang="en-US" sz="1000">
                <a:solidFill>
                  <a:srgbClr val="2F2F2F"/>
                </a:solidFill>
                <a:latin typeface="Segoe UI" panose="020B0502040204020203" pitchFamily="34" charset="0"/>
              </a:rPr>
              <a:t>Akash Karda | @akkikarda</a:t>
            </a:r>
          </a:p>
          <a:p>
            <a:pPr>
              <a:lnSpc>
                <a:spcPct val="100000"/>
              </a:lnSpc>
              <a:spcBef>
                <a:spcPts val="300"/>
              </a:spcBef>
            </a:pPr>
            <a:r>
              <a:rPr lang="en-US" sz="1000">
                <a:solidFill>
                  <a:srgbClr val="2F2F2F"/>
                </a:solidFill>
                <a:latin typeface="Segoe UI" panose="020B0502040204020203" pitchFamily="34" charset="0"/>
              </a:rPr>
              <a:t>André Lage (Datalynx AG) | @aaclage</a:t>
            </a:r>
          </a:p>
          <a:p>
            <a:pPr>
              <a:lnSpc>
                <a:spcPct val="100000"/>
              </a:lnSpc>
              <a:spcBef>
                <a:spcPts val="300"/>
              </a:spcBef>
            </a:pPr>
            <a:r>
              <a:rPr lang="en-US" sz="1000">
                <a:solidFill>
                  <a:srgbClr val="2F2F2F"/>
                </a:solidFill>
                <a:latin typeface="Segoe UI" panose="020B0502040204020203" pitchFamily="34" charset="0"/>
              </a:rPr>
              <a:t>Andreas </a:t>
            </a:r>
            <a:r>
              <a:rPr lang="en-US" sz="1000" err="1">
                <a:solidFill>
                  <a:srgbClr val="2F2F2F"/>
                </a:solidFill>
                <a:latin typeface="Segoe UI" panose="020B0502040204020203" pitchFamily="34" charset="0"/>
              </a:rPr>
              <a:t>Omayrat</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andreasomayrat</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Andrea </a:t>
            </a:r>
            <a:r>
              <a:rPr lang="en-US" sz="1000" err="1">
                <a:solidFill>
                  <a:srgbClr val="2F2F2F"/>
                </a:solidFill>
                <a:latin typeface="Segoe UI" panose="020B0502040204020203" pitchFamily="34" charset="0"/>
              </a:rPr>
              <a:t>Mondello</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Withum</a:t>
            </a:r>
            <a:r>
              <a:rPr lang="en-US" sz="1000">
                <a:solidFill>
                  <a:srgbClr val="2F2F2F"/>
                </a:solidFill>
                <a:latin typeface="Segoe UI" panose="020B0502040204020203" pitchFamily="34" charset="0"/>
              </a:rPr>
              <a:t> Smith + Brown) | @Mondello_power</a:t>
            </a:r>
          </a:p>
          <a:p>
            <a:pPr>
              <a:lnSpc>
                <a:spcPct val="100000"/>
              </a:lnSpc>
              <a:spcBef>
                <a:spcPts val="300"/>
              </a:spcBef>
            </a:pPr>
            <a:r>
              <a:rPr lang="en-US" sz="1000">
                <a:solidFill>
                  <a:srgbClr val="2F2F2F"/>
                </a:solidFill>
                <a:latin typeface="Segoe UI" panose="020B0502040204020203" pitchFamily="34" charset="0"/>
              </a:rPr>
              <a:t>Andrew Burns (</a:t>
            </a:r>
            <a:r>
              <a:rPr lang="en-US" sz="1000" err="1">
                <a:solidFill>
                  <a:srgbClr val="2F2F2F"/>
                </a:solidFill>
                <a:latin typeface="Segoe UI" panose="020B0502040204020203" pitchFamily="34" charset="0"/>
              </a:rPr>
              <a:t>AmSty</a:t>
            </a:r>
            <a:r>
              <a:rPr lang="en-US" sz="1000">
                <a:solidFill>
                  <a:srgbClr val="2F2F2F"/>
                </a:solidFill>
                <a:latin typeface="Segoe UI" panose="020B0502040204020203" pitchFamily="34" charset="0"/>
              </a:rPr>
              <a:t>) | @SharePointRox</a:t>
            </a:r>
          </a:p>
          <a:p>
            <a:pPr>
              <a:lnSpc>
                <a:spcPct val="100000"/>
              </a:lnSpc>
              <a:spcBef>
                <a:spcPts val="300"/>
              </a:spcBef>
            </a:pPr>
            <a:r>
              <a:rPr lang="en-US" sz="1000">
                <a:solidFill>
                  <a:srgbClr val="2F2F2F"/>
                </a:solidFill>
                <a:latin typeface="Segoe UI" panose="020B0502040204020203" pitchFamily="34" charset="0"/>
              </a:rPr>
              <a:t>Andrew Connell (Voitanos) | @Andrewconnell</a:t>
            </a:r>
          </a:p>
          <a:p>
            <a:pPr>
              <a:lnSpc>
                <a:spcPct val="100000"/>
              </a:lnSpc>
              <a:spcBef>
                <a:spcPts val="300"/>
              </a:spcBef>
            </a:pPr>
            <a:r>
              <a:rPr lang="en-US" sz="1000">
                <a:solidFill>
                  <a:srgbClr val="2F2F2F"/>
                </a:solidFill>
                <a:latin typeface="Segoe UI" panose="020B0502040204020203" pitchFamily="34" charset="0"/>
              </a:rPr>
              <a:t>Andrew Pilcher (CSULB) | </a:t>
            </a:r>
            <a:r>
              <a:rPr lang="en-US" sz="1000" err="1">
                <a:solidFill>
                  <a:srgbClr val="2F2F2F"/>
                </a:solidFill>
                <a:latin typeface="Segoe UI" panose="020B0502040204020203" pitchFamily="34" charset="0"/>
              </a:rPr>
              <a:t>andrewpilcher</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Andy Harmon (Oldham Metropolitan Borough Council) | @Andygharmon</a:t>
            </a:r>
          </a:p>
          <a:p>
            <a:pPr>
              <a:lnSpc>
                <a:spcPct val="100000"/>
              </a:lnSpc>
              <a:spcBef>
                <a:spcPts val="300"/>
              </a:spcBef>
            </a:pPr>
            <a:r>
              <a:rPr lang="en-US" sz="1000">
                <a:solidFill>
                  <a:srgbClr val="2F2F2F"/>
                </a:solidFill>
                <a:latin typeface="Segoe UI" panose="020B0502040204020203" pitchFamily="34" charset="0"/>
              </a:rPr>
              <a:t>Anjaneyulu Yarlagadda | </a:t>
            </a:r>
            <a:r>
              <a:rPr lang="en-US" sz="1000" err="1">
                <a:solidFill>
                  <a:srgbClr val="2F2F2F"/>
                </a:solidFill>
                <a:latin typeface="Segoe UI" panose="020B0502040204020203" pitchFamily="34" charset="0"/>
              </a:rPr>
              <a:t>yarlagaddaanji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Annie Torres (Coppin State University)</a:t>
            </a:r>
          </a:p>
          <a:p>
            <a:pPr>
              <a:lnSpc>
                <a:spcPct val="100000"/>
              </a:lnSpc>
              <a:spcBef>
                <a:spcPts val="300"/>
              </a:spcBef>
            </a:pPr>
            <a:r>
              <a:rPr lang="en-US" sz="1000">
                <a:solidFill>
                  <a:srgbClr val="2F2F2F"/>
                </a:solidFill>
                <a:latin typeface="Segoe UI" panose="020B0502040204020203" pitchFamily="34" charset="0"/>
              </a:rPr>
              <a:t>Anoop Tatti (Content+Cloud) | @Anooptells</a:t>
            </a:r>
          </a:p>
          <a:p>
            <a:pPr>
              <a:lnSpc>
                <a:spcPct val="100000"/>
              </a:lnSpc>
              <a:spcBef>
                <a:spcPts val="300"/>
              </a:spcBef>
            </a:pPr>
            <a:r>
              <a:rPr lang="en-US" sz="1000">
                <a:solidFill>
                  <a:srgbClr val="2F2F2F"/>
                </a:solidFill>
                <a:latin typeface="Segoe UI" panose="020B0502040204020203" pitchFamily="34" charset="0"/>
              </a:rPr>
              <a:t>Antti Pajunen (Forward Forever) | @Anttipajunen</a:t>
            </a:r>
          </a:p>
          <a:p>
            <a:pPr>
              <a:lnSpc>
                <a:spcPct val="100000"/>
              </a:lnSpc>
              <a:spcBef>
                <a:spcPts val="300"/>
              </a:spcBef>
            </a:pPr>
            <a:r>
              <a:rPr lang="en-US" sz="1000">
                <a:solidFill>
                  <a:srgbClr val="2F2F2F"/>
                </a:solidFill>
                <a:latin typeface="Segoe UI" panose="020B0502040204020203" pitchFamily="34" charset="0"/>
              </a:rPr>
              <a:t>Aric Bost (North Carolina Housing Finance Agency) | @1CyberState</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301451"/>
          </a:xfrm>
        </p:spPr>
        <p:txBody>
          <a:bodyPr/>
          <a:lstStyle/>
          <a:p>
            <a:pPr>
              <a:lnSpc>
                <a:spcPct val="100000"/>
              </a:lnSpc>
              <a:spcBef>
                <a:spcPts val="300"/>
              </a:spcBef>
            </a:pPr>
            <a:r>
              <a:rPr lang="en-US" sz="1000">
                <a:solidFill>
                  <a:srgbClr val="2F2F2F"/>
                </a:solidFill>
                <a:latin typeface="Segoe UI" panose="020B0502040204020203" pitchFamily="34" charset="0"/>
              </a:rPr>
              <a:t>Arjan Cornelissen | @arjancornelis</a:t>
            </a:r>
          </a:p>
          <a:p>
            <a:pPr>
              <a:lnSpc>
                <a:spcPct val="100000"/>
              </a:lnSpc>
              <a:spcBef>
                <a:spcPts val="300"/>
              </a:spcBef>
            </a:pPr>
            <a:r>
              <a:rPr lang="en-US" sz="1000">
                <a:solidFill>
                  <a:srgbClr val="2F2F2F"/>
                </a:solidFill>
                <a:latin typeface="Segoe UI" panose="020B0502040204020203" pitchFamily="34" charset="0"/>
              </a:rPr>
              <a:t>Arjun Menon (Tata Consulting Services) | @Arjunumenon</a:t>
            </a:r>
          </a:p>
          <a:p>
            <a:pPr>
              <a:lnSpc>
                <a:spcPct val="100000"/>
              </a:lnSpc>
              <a:spcBef>
                <a:spcPts val="300"/>
              </a:spcBef>
            </a:pPr>
            <a:r>
              <a:rPr lang="en-US" sz="1000">
                <a:solidFill>
                  <a:srgbClr val="2F2F2F"/>
                </a:solidFill>
                <a:latin typeface="Segoe UI" panose="020B0502040204020203" pitchFamily="34" charset="0"/>
              </a:rPr>
              <a:t>Arleta Wanat | </a:t>
            </a:r>
            <a:r>
              <a:rPr lang="en-US" sz="1000" err="1">
                <a:solidFill>
                  <a:srgbClr val="2F2F2F"/>
                </a:solidFill>
                <a:latin typeface="Segoe UI" panose="020B0502040204020203" pitchFamily="34" charset="0"/>
              </a:rPr>
              <a:t>PowershellScripts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Art Pagano (University of Texas San Antonio)</a:t>
            </a:r>
          </a:p>
          <a:p>
            <a:pPr>
              <a:lnSpc>
                <a:spcPct val="100000"/>
              </a:lnSpc>
              <a:spcBef>
                <a:spcPts val="300"/>
              </a:spcBef>
            </a:pPr>
            <a:r>
              <a:rPr lang="en-US" sz="1000">
                <a:solidFill>
                  <a:srgbClr val="2F2F2F"/>
                </a:solidFill>
                <a:latin typeface="Segoe UI" panose="020B0502040204020203" pitchFamily="34" charset="0"/>
              </a:rPr>
              <a:t>Artur Posluszny | aposl1</a:t>
            </a:r>
          </a:p>
          <a:p>
            <a:pPr>
              <a:lnSpc>
                <a:spcPct val="100000"/>
              </a:lnSpc>
              <a:spcBef>
                <a:spcPts val="300"/>
              </a:spcBef>
            </a:pPr>
            <a:r>
              <a:rPr lang="en-US" sz="1000" err="1">
                <a:solidFill>
                  <a:srgbClr val="2F2F2F"/>
                </a:solidFill>
                <a:latin typeface="Segoe UI" panose="020B0502040204020203" pitchFamily="34" charset="0"/>
              </a:rPr>
              <a:t>Asad</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Refai</a:t>
            </a:r>
            <a:r>
              <a:rPr lang="en-US" sz="1000">
                <a:solidFill>
                  <a:srgbClr val="2F2F2F"/>
                </a:solidFill>
                <a:latin typeface="Segoe UI" panose="020B0502040204020203" pitchFamily="34" charset="0"/>
              </a:rPr>
              <a:t> (Intelogy) | @AsadRefai</a:t>
            </a:r>
          </a:p>
          <a:p>
            <a:pPr>
              <a:lnSpc>
                <a:spcPct val="100000"/>
              </a:lnSpc>
              <a:spcBef>
                <a:spcPts val="300"/>
              </a:spcBef>
            </a:pPr>
            <a:r>
              <a:rPr lang="en-US" sz="1000">
                <a:solidFill>
                  <a:srgbClr val="2F2F2F"/>
                </a:solidFill>
                <a:latin typeface="Segoe UI" panose="020B0502040204020203" pitchFamily="34" charset="0"/>
              </a:rPr>
              <a:t>Ashwani Kumar (Walmart Global Tech) | @Ashwanidv100</a:t>
            </a:r>
          </a:p>
          <a:p>
            <a:pPr>
              <a:lnSpc>
                <a:spcPct val="100000"/>
              </a:lnSpc>
              <a:spcBef>
                <a:spcPts val="300"/>
              </a:spcBef>
            </a:pPr>
            <a:r>
              <a:rPr lang="en-US" sz="1000">
                <a:solidFill>
                  <a:srgbClr val="2F2F2F"/>
                </a:solidFill>
                <a:latin typeface="Segoe UI" panose="020B0502040204020203" pitchFamily="34" charset="0"/>
              </a:rPr>
              <a:t>Bartolomeo Sorrentino (</a:t>
            </a:r>
            <a:r>
              <a:rPr lang="en-US" sz="1000" err="1">
                <a:solidFill>
                  <a:srgbClr val="2F2F2F"/>
                </a:solidFill>
                <a:latin typeface="Segoe UI" panose="020B0502040204020203" pitchFamily="34" charset="0"/>
              </a:rPr>
              <a:t>soulsoftware</a:t>
            </a:r>
            <a:r>
              <a:rPr lang="en-US" sz="1000">
                <a:solidFill>
                  <a:srgbClr val="2F2F2F"/>
                </a:solidFill>
                <a:latin typeface="Segoe UI" panose="020B0502040204020203" pitchFamily="34" charset="0"/>
              </a:rPr>
              <a:t>) | @BsorrentinoJ</a:t>
            </a:r>
          </a:p>
          <a:p>
            <a:pPr>
              <a:lnSpc>
                <a:spcPct val="100000"/>
              </a:lnSpc>
              <a:spcBef>
                <a:spcPts val="300"/>
              </a:spcBef>
            </a:pPr>
            <a:r>
              <a:rPr lang="en-US" sz="1000">
                <a:solidFill>
                  <a:srgbClr val="2F2F2F"/>
                </a:solidFill>
                <a:latin typeface="Segoe UI" panose="020B0502040204020203" pitchFamily="34" charset="0"/>
              </a:rPr>
              <a:t>Beau Cameron (Aerie Consulting) | @Beau__Cameron</a:t>
            </a:r>
          </a:p>
          <a:p>
            <a:pPr>
              <a:lnSpc>
                <a:spcPct val="100000"/>
              </a:lnSpc>
              <a:spcBef>
                <a:spcPts val="300"/>
              </a:spcBef>
            </a:pPr>
            <a:r>
              <a:rPr lang="en-US" sz="1000">
                <a:solidFill>
                  <a:srgbClr val="2F2F2F"/>
                </a:solidFill>
                <a:latin typeface="Segoe UI" panose="020B0502040204020203" pitchFamily="34" charset="0"/>
              </a:rPr>
              <a:t>Bianca W | </a:t>
            </a:r>
            <a:r>
              <a:rPr lang="en-US" sz="1000" err="1">
                <a:solidFill>
                  <a:srgbClr val="2F2F2F"/>
                </a:solidFill>
                <a:latin typeface="Segoe UI" panose="020B0502040204020203" pitchFamily="34" charset="0"/>
              </a:rPr>
              <a:t>bianca</a:t>
            </a:r>
            <a:r>
              <a:rPr lang="en-US" sz="1000">
                <a:solidFill>
                  <a:srgbClr val="2F2F2F"/>
                </a:solidFill>
                <a:latin typeface="Segoe UI" panose="020B0502040204020203" pitchFamily="34" charset="0"/>
              </a:rPr>
              <a:t>-git</a:t>
            </a:r>
          </a:p>
          <a:p>
            <a:pPr>
              <a:lnSpc>
                <a:spcPct val="100000"/>
              </a:lnSpc>
              <a:spcBef>
                <a:spcPts val="300"/>
              </a:spcBef>
            </a:pPr>
            <a:r>
              <a:rPr lang="en-US" sz="1000">
                <a:solidFill>
                  <a:srgbClr val="2F2F2F"/>
                </a:solidFill>
                <a:latin typeface="Segoe UI" panose="020B0502040204020203" pitchFamily="34" charset="0"/>
              </a:rPr>
              <a:t>Bob Morris (ThreeWill)</a:t>
            </a:r>
          </a:p>
          <a:p>
            <a:pPr>
              <a:lnSpc>
                <a:spcPct val="100000"/>
              </a:lnSpc>
              <a:spcBef>
                <a:spcPts val="300"/>
              </a:spcBef>
            </a:pPr>
            <a:r>
              <a:rPr lang="en-US" sz="1000">
                <a:solidFill>
                  <a:srgbClr val="2F2F2F"/>
                </a:solidFill>
                <a:latin typeface="Segoe UI" panose="020B0502040204020203" pitchFamily="34" charset="0"/>
              </a:rPr>
              <a:t>Brian McCullough | @bpmccullough</a:t>
            </a:r>
          </a:p>
          <a:p>
            <a:pPr>
              <a:lnSpc>
                <a:spcPct val="100000"/>
              </a:lnSpc>
              <a:spcBef>
                <a:spcPts val="300"/>
              </a:spcBef>
            </a:pPr>
            <a:r>
              <a:rPr lang="en-US" sz="1000" err="1">
                <a:solidFill>
                  <a:srgbClr val="2F2F2F"/>
                </a:solidFill>
                <a:latin typeface="Segoe UI" panose="020B0502040204020203" pitchFamily="34" charset="0"/>
              </a:rPr>
              <a:t>Carianne</a:t>
            </a:r>
            <a:r>
              <a:rPr lang="en-US" sz="1000">
                <a:solidFill>
                  <a:srgbClr val="2F2F2F"/>
                </a:solidFill>
                <a:latin typeface="Segoe UI" panose="020B0502040204020203" pitchFamily="34" charset="0"/>
              </a:rPr>
              <a:t> Wong (Majesco) | @CW_marie</a:t>
            </a:r>
          </a:p>
          <a:p>
            <a:pPr>
              <a:lnSpc>
                <a:spcPct val="100000"/>
              </a:lnSpc>
              <a:spcBef>
                <a:spcPts val="300"/>
              </a:spcBef>
            </a:pPr>
            <a:r>
              <a:rPr lang="en-US" sz="1000" err="1">
                <a:solidFill>
                  <a:srgbClr val="2F2F2F"/>
                </a:solidFill>
                <a:latin typeface="Segoe UI" panose="020B0502040204020203" pitchFamily="34" charset="0"/>
              </a:rPr>
              <a:t>Carike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Blignaut-Staden</a:t>
            </a:r>
            <a:r>
              <a:rPr lang="en-US" sz="1000">
                <a:solidFill>
                  <a:srgbClr val="2F2F2F"/>
                </a:solidFill>
                <a:latin typeface="Segoe UI" panose="020B0502040204020203" pitchFamily="34" charset="0"/>
              </a:rPr>
              <a:t> | @CarikeBStaden</a:t>
            </a:r>
          </a:p>
          <a:p>
            <a:pPr>
              <a:lnSpc>
                <a:spcPct val="100000"/>
              </a:lnSpc>
              <a:spcBef>
                <a:spcPts val="300"/>
              </a:spcBef>
            </a:pPr>
            <a:r>
              <a:rPr lang="en-US" sz="1000">
                <a:solidFill>
                  <a:srgbClr val="2F2F2F"/>
                </a:solidFill>
                <a:latin typeface="Segoe UI" panose="020B0502040204020203" pitchFamily="34" charset="0"/>
              </a:rPr>
              <a:t>Carl Joakim </a:t>
            </a:r>
            <a:r>
              <a:rPr lang="en-US" sz="1000" err="1">
                <a:solidFill>
                  <a:srgbClr val="2F2F2F"/>
                </a:solidFill>
                <a:latin typeface="Segoe UI" panose="020B0502040204020203" pitchFamily="34" charset="0"/>
              </a:rPr>
              <a:t>Damsleth</a:t>
            </a:r>
            <a:r>
              <a:rPr lang="en-US" sz="1000">
                <a:solidFill>
                  <a:srgbClr val="2F2F2F"/>
                </a:solidFill>
                <a:latin typeface="Segoe UI" panose="020B0502040204020203" pitchFamily="34" charset="0"/>
              </a:rPr>
              <a:t> | @kimzter</a:t>
            </a:r>
          </a:p>
          <a:p>
            <a:pPr>
              <a:lnSpc>
                <a:spcPct val="100000"/>
              </a:lnSpc>
              <a:spcBef>
                <a:spcPts val="300"/>
              </a:spcBef>
            </a:pPr>
            <a:r>
              <a:rPr lang="en-US" sz="1000">
                <a:solidFill>
                  <a:srgbClr val="2F2F2F"/>
                </a:solidFill>
                <a:latin typeface="Segoe UI" panose="020B0502040204020203" pitchFamily="34" charset="0"/>
              </a:rPr>
              <a:t>Catherine </a:t>
            </a:r>
            <a:r>
              <a:rPr lang="en-US" sz="1000" err="1">
                <a:solidFill>
                  <a:srgbClr val="2F2F2F"/>
                </a:solidFill>
                <a:latin typeface="Segoe UI" panose="020B0502040204020203" pitchFamily="34" charset="0"/>
              </a:rPr>
              <a:t>Thenault</a:t>
            </a:r>
            <a:r>
              <a:rPr lang="en-US" sz="1000">
                <a:solidFill>
                  <a:srgbClr val="2F2F2F"/>
                </a:solidFill>
                <a:latin typeface="Segoe UI" panose="020B0502040204020203" pitchFamily="34" charset="0"/>
              </a:rPr>
              <a:t> (AIPSO) | @O365techcat</a:t>
            </a:r>
          </a:p>
          <a:p>
            <a:pPr>
              <a:lnSpc>
                <a:spcPct val="100000"/>
              </a:lnSpc>
              <a:spcBef>
                <a:spcPts val="300"/>
              </a:spcBef>
            </a:pPr>
            <a:r>
              <a:rPr lang="en-US" sz="1000" err="1">
                <a:solidFill>
                  <a:srgbClr val="2F2F2F"/>
                </a:solidFill>
                <a:latin typeface="Segoe UI" panose="020B0502040204020203" pitchFamily="34" charset="0"/>
              </a:rPr>
              <a:t>Chanaka</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Palliyaguru</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Fortude</a:t>
            </a:r>
            <a:r>
              <a:rPr lang="en-US" sz="1000">
                <a:solidFill>
                  <a:srgbClr val="2F2F2F"/>
                </a:solidFill>
                <a:latin typeface="Segoe UI" panose="020B0502040204020203" pitchFamily="34" charset="0"/>
              </a:rPr>
              <a:t>) | @Chanakavp</a:t>
            </a:r>
          </a:p>
          <a:p>
            <a:pPr>
              <a:lnSpc>
                <a:spcPct val="100000"/>
              </a:lnSpc>
              <a:spcBef>
                <a:spcPts val="300"/>
              </a:spcBef>
            </a:pPr>
            <a:r>
              <a:rPr lang="en-US" sz="1000">
                <a:solidFill>
                  <a:srgbClr val="2F2F2F"/>
                </a:solidFill>
                <a:latin typeface="Segoe UI" panose="020B0502040204020203" pitchFamily="34" charset="0"/>
              </a:rPr>
              <a:t>Chandani Prajapati (Rapid Circle) | @Chandani_SPD</a:t>
            </a:r>
          </a:p>
          <a:p>
            <a:pPr>
              <a:lnSpc>
                <a:spcPct val="100000"/>
              </a:lnSpc>
              <a:spcBef>
                <a:spcPts val="300"/>
              </a:spcBef>
            </a:pPr>
            <a:r>
              <a:rPr lang="en-US" sz="1000">
                <a:solidFill>
                  <a:srgbClr val="2F2F2F"/>
                </a:solidFill>
                <a:latin typeface="Segoe UI" panose="020B0502040204020203" pitchFamily="34" charset="0"/>
              </a:rPr>
              <a:t>Chandra Sekhar </a:t>
            </a:r>
            <a:r>
              <a:rPr lang="en-US" sz="1000" err="1">
                <a:solidFill>
                  <a:srgbClr val="2F2F2F"/>
                </a:solidFill>
                <a:latin typeface="Segoe UI" panose="020B0502040204020203" pitchFamily="34" charset="0"/>
              </a:rPr>
              <a:t>Malla</a:t>
            </a:r>
            <a:r>
              <a:rPr lang="en-US" sz="1000">
                <a:solidFill>
                  <a:srgbClr val="2F2F2F"/>
                </a:solidFill>
                <a:latin typeface="Segoe UI" panose="020B0502040204020203" pitchFamily="34" charset="0"/>
              </a:rPr>
              <a:t> (Royal Group LLC) | @ChandraSMall</a:t>
            </a:r>
          </a:p>
          <a:p>
            <a:pPr>
              <a:lnSpc>
                <a:spcPct val="100000"/>
              </a:lnSpc>
              <a:spcBef>
                <a:spcPts val="300"/>
              </a:spcBef>
            </a:pPr>
            <a:r>
              <a:rPr lang="en-US" sz="1000">
                <a:solidFill>
                  <a:srgbClr val="2F2F2F"/>
                </a:solidFill>
                <a:latin typeface="Segoe UI" panose="020B0502040204020203" pitchFamily="34" charset="0"/>
              </a:rPr>
              <a:t>Chris Kent (DMI) | @TheChrisKent</a:t>
            </a:r>
          </a:p>
          <a:p>
            <a:pPr>
              <a:lnSpc>
                <a:spcPct val="100000"/>
              </a:lnSpc>
              <a:spcBef>
                <a:spcPts val="300"/>
              </a:spcBef>
            </a:pPr>
            <a:r>
              <a:rPr lang="en-US" sz="1000">
                <a:solidFill>
                  <a:srgbClr val="2F2F2F"/>
                </a:solidFill>
                <a:latin typeface="Segoe UI" panose="020B0502040204020203" pitchFamily="34" charset="0"/>
              </a:rPr>
              <a:t>Chris Sparrow (PA Consulting)</a:t>
            </a:r>
          </a:p>
          <a:p>
            <a:pPr>
              <a:lnSpc>
                <a:spcPct val="100000"/>
              </a:lnSpc>
              <a:spcBef>
                <a:spcPts val="300"/>
              </a:spcBef>
            </a:pPr>
            <a:r>
              <a:rPr lang="en-US" sz="1000">
                <a:solidFill>
                  <a:srgbClr val="2F2F2F"/>
                </a:solidFill>
                <a:latin typeface="Segoe UI" panose="020B0502040204020203" pitchFamily="34" charset="0"/>
              </a:rPr>
              <a:t>Christian </a:t>
            </a:r>
            <a:r>
              <a:rPr lang="en-US" sz="1000" err="1">
                <a:solidFill>
                  <a:srgbClr val="2F2F2F"/>
                </a:solidFill>
                <a:latin typeface="Segoe UI" panose="020B0502040204020203" pitchFamily="34" charset="0"/>
              </a:rPr>
              <a:t>Zuellig</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MondayCoffee</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czullu</a:t>
            </a: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453201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Christophe Humbert | @Path2SharePoint</a:t>
            </a:r>
          </a:p>
          <a:p>
            <a:pPr>
              <a:lnSpc>
                <a:spcPct val="100000"/>
              </a:lnSpc>
              <a:spcBef>
                <a:spcPts val="300"/>
              </a:spcBef>
            </a:pPr>
            <a:r>
              <a:rPr lang="en-US" sz="1000">
                <a:solidFill>
                  <a:srgbClr val="2F2F2F"/>
                </a:solidFill>
                <a:latin typeface="Segoe UI" panose="020B0502040204020203" pitchFamily="34" charset="0"/>
              </a:rPr>
              <a:t>Christopher Graves (Arvato) | @Christo48927551</a:t>
            </a:r>
          </a:p>
          <a:p>
            <a:pPr>
              <a:lnSpc>
                <a:spcPct val="100000"/>
              </a:lnSpc>
              <a:spcBef>
                <a:spcPts val="300"/>
              </a:spcBef>
            </a:pPr>
            <a:r>
              <a:rPr lang="en-US" sz="1000">
                <a:solidFill>
                  <a:srgbClr val="2F2F2F"/>
                </a:solidFill>
                <a:latin typeface="Segoe UI" panose="020B0502040204020203" pitchFamily="34" charset="0"/>
              </a:rPr>
              <a:t>Chuck Piotrowski (PIOT) | @chuckpiot</a:t>
            </a:r>
          </a:p>
          <a:p>
            <a:pPr>
              <a:lnSpc>
                <a:spcPct val="100000"/>
              </a:lnSpc>
              <a:spcBef>
                <a:spcPts val="300"/>
              </a:spcBef>
            </a:pPr>
            <a:r>
              <a:rPr lang="en-US" sz="1000" err="1">
                <a:solidFill>
                  <a:srgbClr val="2F2F2F"/>
                </a:solidFill>
                <a:latin typeface="Segoe UI" panose="020B0502040204020203" pitchFamily="34" charset="0"/>
              </a:rPr>
              <a:t>Clavin</a:t>
            </a:r>
            <a:r>
              <a:rPr lang="en-US" sz="1000">
                <a:solidFill>
                  <a:srgbClr val="2F2F2F"/>
                </a:solidFill>
                <a:latin typeface="Segoe UI" panose="020B0502040204020203" pitchFamily="34" charset="0"/>
              </a:rPr>
              <a:t> Fernandes (Rapid Circle) | @Clavinfernandes</a:t>
            </a:r>
          </a:p>
          <a:p>
            <a:pPr>
              <a:lnSpc>
                <a:spcPct val="100000"/>
              </a:lnSpc>
              <a:spcBef>
                <a:spcPts val="300"/>
              </a:spcBef>
            </a:pPr>
            <a:r>
              <a:rPr lang="en-US" sz="1000">
                <a:solidFill>
                  <a:srgbClr val="2F2F2F"/>
                </a:solidFill>
                <a:latin typeface="Segoe UI" panose="020B0502040204020203" pitchFamily="34" charset="0"/>
              </a:rPr>
              <a:t>Clement Olivier | @Clement0livier</a:t>
            </a:r>
          </a:p>
          <a:p>
            <a:pPr>
              <a:lnSpc>
                <a:spcPct val="100000"/>
              </a:lnSpc>
              <a:spcBef>
                <a:spcPts val="300"/>
              </a:spcBef>
            </a:pPr>
            <a:r>
              <a:rPr lang="en-US" sz="1000">
                <a:solidFill>
                  <a:srgbClr val="2F2F2F"/>
                </a:solidFill>
                <a:latin typeface="Segoe UI" panose="020B0502040204020203" pitchFamily="34" charset="0"/>
              </a:rPr>
              <a:t>Cynthia </a:t>
            </a:r>
            <a:r>
              <a:rPr lang="en-US" sz="1000" err="1">
                <a:solidFill>
                  <a:srgbClr val="2F2F2F"/>
                </a:solidFill>
                <a:latin typeface="Segoe UI" panose="020B0502040204020203" pitchFamily="34" charset="0"/>
              </a:rPr>
              <a:t>Tiwana</a:t>
            </a:r>
            <a:r>
              <a:rPr lang="en-US" sz="1000">
                <a:solidFill>
                  <a:srgbClr val="2F2F2F"/>
                </a:solidFill>
                <a:latin typeface="Segoe UI" panose="020B0502040204020203" pitchFamily="34" charset="0"/>
              </a:rPr>
              <a:t> (city of </a:t>
            </a:r>
            <a:r>
              <a:rPr lang="en-US" sz="1000" err="1">
                <a:solidFill>
                  <a:srgbClr val="2F2F2F"/>
                </a:solidFill>
                <a:latin typeface="Segoe UI" panose="020B0502040204020203" pitchFamily="34" charset="0"/>
              </a:rPr>
              <a:t>sammamish</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ctiwana</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Damien Bird | @DamoBird365</a:t>
            </a:r>
          </a:p>
          <a:p>
            <a:pPr>
              <a:lnSpc>
                <a:spcPct val="100000"/>
              </a:lnSpc>
              <a:spcBef>
                <a:spcPts val="300"/>
              </a:spcBef>
            </a:pPr>
            <a:r>
              <a:rPr lang="en-US" sz="1000">
                <a:solidFill>
                  <a:srgbClr val="2F2F2F"/>
                </a:solidFill>
                <a:latin typeface="Segoe UI" panose="020B0502040204020203" pitchFamily="34" charset="0"/>
              </a:rPr>
              <a:t>Daniel Laskewitz (Sogeti) | @Laskewitz</a:t>
            </a:r>
          </a:p>
          <a:p>
            <a:pPr>
              <a:lnSpc>
                <a:spcPct val="100000"/>
              </a:lnSpc>
              <a:spcBef>
                <a:spcPts val="300"/>
              </a:spcBef>
            </a:pPr>
            <a:r>
              <a:rPr lang="en-US" sz="1000">
                <a:solidFill>
                  <a:srgbClr val="2F2F2F"/>
                </a:solidFill>
                <a:latin typeface="Segoe UI" panose="020B0502040204020203" pitchFamily="34" charset="0"/>
              </a:rPr>
              <a:t>Daniel </a:t>
            </a:r>
            <a:r>
              <a:rPr lang="en-US" sz="1000" err="1">
                <a:solidFill>
                  <a:srgbClr val="2F2F2F"/>
                </a:solidFill>
                <a:latin typeface="Segoe UI" panose="020B0502040204020203" pitchFamily="34" charset="0"/>
              </a:rPr>
              <a:t>Westerdale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Westerdale</a:t>
            </a:r>
            <a:r>
              <a:rPr lang="en-US" sz="1000">
                <a:solidFill>
                  <a:srgbClr val="2F2F2F"/>
                </a:solidFill>
                <a:latin typeface="Segoe UI" panose="020B0502040204020203" pitchFamily="34" charset="0"/>
              </a:rPr>
              <a:t> Solutions Ltd) | @Westerdaled</a:t>
            </a:r>
          </a:p>
          <a:p>
            <a:pPr>
              <a:lnSpc>
                <a:spcPct val="100000"/>
              </a:lnSpc>
              <a:spcBef>
                <a:spcPts val="300"/>
              </a:spcBef>
            </a:pPr>
            <a:r>
              <a:rPr lang="en-US" sz="1000">
                <a:solidFill>
                  <a:srgbClr val="2F2F2F"/>
                </a:solidFill>
                <a:latin typeface="Segoe UI" panose="020B0502040204020203" pitchFamily="34" charset="0"/>
              </a:rPr>
              <a:t>Danish </a:t>
            </a:r>
            <a:r>
              <a:rPr lang="en-US" sz="1000" err="1">
                <a:solidFill>
                  <a:srgbClr val="2F2F2F"/>
                </a:solidFill>
                <a:latin typeface="Segoe UI" panose="020B0502040204020203" pitchFamily="34" charset="0"/>
              </a:rPr>
              <a:t>Shafi</a:t>
            </a:r>
            <a:r>
              <a:rPr lang="en-US" sz="1000">
                <a:solidFill>
                  <a:srgbClr val="2F2F2F"/>
                </a:solidFill>
                <a:latin typeface="Segoe UI" panose="020B0502040204020203" pitchFamily="34" charset="0"/>
              </a:rPr>
              <a:t> | @Builtbydan</a:t>
            </a:r>
          </a:p>
          <a:p>
            <a:pPr>
              <a:lnSpc>
                <a:spcPct val="100000"/>
              </a:lnSpc>
              <a:spcBef>
                <a:spcPts val="300"/>
              </a:spcBef>
            </a:pPr>
            <a:r>
              <a:rPr lang="en-US" sz="1000">
                <a:solidFill>
                  <a:srgbClr val="2F2F2F"/>
                </a:solidFill>
                <a:latin typeface="Segoe UI" panose="020B0502040204020203" pitchFamily="34" charset="0"/>
              </a:rPr>
              <a:t>Darren Brown (Node4)</a:t>
            </a:r>
          </a:p>
          <a:p>
            <a:pPr>
              <a:lnSpc>
                <a:spcPct val="100000"/>
              </a:lnSpc>
              <a:spcBef>
                <a:spcPts val="300"/>
              </a:spcBef>
            </a:pPr>
            <a:r>
              <a:rPr lang="en-US" sz="1000">
                <a:solidFill>
                  <a:srgbClr val="2F2F2F"/>
                </a:solidFill>
                <a:latin typeface="Segoe UI" panose="020B0502040204020203" pitchFamily="34" charset="0"/>
              </a:rPr>
              <a:t>Dave Young | @Klarkykhat</a:t>
            </a:r>
          </a:p>
          <a:p>
            <a:pPr>
              <a:lnSpc>
                <a:spcPct val="100000"/>
              </a:lnSpc>
              <a:spcBef>
                <a:spcPts val="300"/>
              </a:spcBef>
            </a:pPr>
            <a:r>
              <a:rPr lang="en-US" sz="1000">
                <a:solidFill>
                  <a:srgbClr val="2F2F2F"/>
                </a:solidFill>
                <a:latin typeface="Segoe UI" panose="020B0502040204020203" pitchFamily="34" charset="0"/>
              </a:rPr>
              <a:t>David Gray (Visa)</a:t>
            </a:r>
          </a:p>
          <a:p>
            <a:pPr>
              <a:lnSpc>
                <a:spcPct val="100000"/>
              </a:lnSpc>
              <a:spcBef>
                <a:spcPts val="300"/>
              </a:spcBef>
            </a:pPr>
            <a:r>
              <a:rPr lang="en-US" sz="1000">
                <a:solidFill>
                  <a:srgbClr val="2F2F2F"/>
                </a:solidFill>
                <a:latin typeface="Segoe UI" panose="020B0502040204020203" pitchFamily="34" charset="0"/>
              </a:rPr>
              <a:t>David Pileggi (Staples) | </a:t>
            </a:r>
            <a:r>
              <a:rPr lang="en-US" sz="1000" err="1">
                <a:solidFill>
                  <a:srgbClr val="2F2F2F"/>
                </a:solidFill>
                <a:latin typeface="Segoe UI" panose="020B0502040204020203" pitchFamily="34" charset="0"/>
              </a:rPr>
              <a:t>DavidPileggi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David </a:t>
            </a:r>
            <a:r>
              <a:rPr lang="en-US" sz="1000" err="1">
                <a:solidFill>
                  <a:srgbClr val="2F2F2F"/>
                </a:solidFill>
                <a:latin typeface="Segoe UI" panose="020B0502040204020203" pitchFamily="34" charset="0"/>
              </a:rPr>
              <a:t>Ramalho</a:t>
            </a:r>
            <a:r>
              <a:rPr lang="en-US" sz="1000">
                <a:solidFill>
                  <a:srgbClr val="2F2F2F"/>
                </a:solidFill>
                <a:latin typeface="Segoe UI" panose="020B0502040204020203" pitchFamily="34" charset="0"/>
              </a:rPr>
              <a:t> | @DRamalho92</a:t>
            </a:r>
          </a:p>
          <a:p>
            <a:pPr>
              <a:lnSpc>
                <a:spcPct val="100000"/>
              </a:lnSpc>
              <a:spcBef>
                <a:spcPts val="300"/>
              </a:spcBef>
            </a:pPr>
            <a:r>
              <a:rPr lang="en-US" sz="1000">
                <a:solidFill>
                  <a:srgbClr val="2F2F2F"/>
                </a:solidFill>
                <a:latin typeface="Segoe UI" panose="020B0502040204020203" pitchFamily="34" charset="0"/>
              </a:rPr>
              <a:t>Dean Gross (Insight) | @Dean144</a:t>
            </a:r>
          </a:p>
          <a:p>
            <a:pPr>
              <a:lnSpc>
                <a:spcPct val="100000"/>
              </a:lnSpc>
              <a:spcBef>
                <a:spcPts val="300"/>
              </a:spcBef>
            </a:pPr>
            <a:r>
              <a:rPr lang="en-US" sz="1000">
                <a:solidFill>
                  <a:srgbClr val="2F2F2F"/>
                </a:solidFill>
                <a:latin typeface="Segoe UI" panose="020B0502040204020203" pitchFamily="34" charset="0"/>
              </a:rPr>
              <a:t>Dennis </a:t>
            </a:r>
            <a:r>
              <a:rPr lang="en-US" sz="1000" err="1">
                <a:solidFill>
                  <a:srgbClr val="2F2F2F"/>
                </a:solidFill>
                <a:latin typeface="Segoe UI" panose="020B0502040204020203" pitchFamily="34" charset="0"/>
              </a:rPr>
              <a:t>Goedegebuure</a:t>
            </a:r>
            <a:r>
              <a:rPr lang="en-US" sz="1000">
                <a:solidFill>
                  <a:srgbClr val="2F2F2F"/>
                </a:solidFill>
                <a:latin typeface="Segoe UI" panose="020B0502040204020203" pitchFamily="34" charset="0"/>
              </a:rPr>
              <a:t> (Ultima Business Solutions) | </a:t>
            </a:r>
            <a:r>
              <a:rPr lang="en-US" sz="1000" err="1">
                <a:solidFill>
                  <a:srgbClr val="2F2F2F"/>
                </a:solidFill>
                <a:latin typeface="Segoe UI" panose="020B0502040204020203" pitchFamily="34" charset="0"/>
              </a:rPr>
              <a:t>Expiscornovus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Derek Cash Peterson (Sympraxis Consulting) | @Spdcp</a:t>
            </a:r>
          </a:p>
          <a:p>
            <a:pPr>
              <a:lnSpc>
                <a:spcPct val="100000"/>
              </a:lnSpc>
              <a:spcBef>
                <a:spcPts val="300"/>
              </a:spcBef>
            </a:pPr>
            <a:r>
              <a:rPr lang="en-US" sz="1000">
                <a:solidFill>
                  <a:srgbClr val="2F2F2F"/>
                </a:solidFill>
                <a:latin typeface="Segoe UI" panose="020B0502040204020203" pitchFamily="34" charset="0"/>
              </a:rPr>
              <a:t>Dennis van </a:t>
            </a:r>
            <a:r>
              <a:rPr lang="en-US" sz="1000" err="1">
                <a:solidFill>
                  <a:srgbClr val="2F2F2F"/>
                </a:solidFill>
                <a:latin typeface="Segoe UI" panose="020B0502040204020203" pitchFamily="34" charset="0"/>
              </a:rPr>
              <a:t>Niel</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dennisvanniel</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Dipen</a:t>
            </a:r>
            <a:r>
              <a:rPr lang="en-US" sz="1000">
                <a:solidFill>
                  <a:srgbClr val="2F2F2F"/>
                </a:solidFill>
                <a:latin typeface="Segoe UI" panose="020B0502040204020203" pitchFamily="34" charset="0"/>
              </a:rPr>
              <a:t> Shah (Rapid Circle) | @Dips_365</a:t>
            </a:r>
          </a:p>
          <a:p>
            <a:pPr>
              <a:lnSpc>
                <a:spcPct val="100000"/>
              </a:lnSpc>
              <a:spcBef>
                <a:spcPts val="300"/>
              </a:spcBef>
            </a:pPr>
            <a:r>
              <a:rPr lang="en-US" sz="1000">
                <a:solidFill>
                  <a:srgbClr val="2F2F2F"/>
                </a:solidFill>
                <a:latin typeface="Segoe UI" panose="020B0502040204020203" pitchFamily="34" charset="0"/>
              </a:rPr>
              <a:t>Don Kirkham (DMI, Inc) | @DonKirkham</a:t>
            </a:r>
          </a:p>
          <a:p>
            <a:pPr>
              <a:lnSpc>
                <a:spcPct val="100000"/>
              </a:lnSpc>
              <a:spcBef>
                <a:spcPts val="300"/>
              </a:spcBef>
            </a:pPr>
            <a:r>
              <a:rPr lang="en-US" sz="1000">
                <a:solidFill>
                  <a:srgbClr val="2F2F2F"/>
                </a:solidFill>
                <a:latin typeface="Segoe UI" panose="020B0502040204020203" pitchFamily="34" charset="0"/>
              </a:rPr>
              <a:t>Dr Adrian Colquhoun (Strategik) | </a:t>
            </a:r>
            <a:r>
              <a:rPr lang="en-US" sz="1000" err="1">
                <a:solidFill>
                  <a:srgbClr val="2F2F2F"/>
                </a:solidFill>
                <a:latin typeface="Segoe UI" panose="020B0502040204020203" pitchFamily="34" charset="0"/>
              </a:rPr>
              <a:t>iddycol</a:t>
            </a:r>
            <a:endParaRPr lang="en-US" sz="1000">
              <a:solidFill>
                <a:srgbClr val="2F2F2F"/>
              </a:solidFill>
              <a:latin typeface="Segoe UI" panose="020B0502040204020203" pitchFamily="34" charset="0"/>
            </a:endParaRPr>
          </a:p>
        </p:txBody>
      </p:sp>
    </p:spTree>
    <p:extLst>
      <p:ext uri="{BB962C8B-B14F-4D97-AF65-F5344CB8AC3E}">
        <p14:creationId xmlns:p14="http://schemas.microsoft.com/office/powerpoint/2010/main" val="424588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(E-K)</a:t>
            </a:r>
          </a:p>
        </p:txBody>
      </p:sp>
      <p:sp>
        <p:nvSpPr>
          <p:cNvPr id="5" name="Text Placeholder 4"/>
          <p:cNvSpPr>
            <a:spLocks noGrp="1"/>
          </p:cNvSpPr>
          <p:nvPr>
            <p:ph type="body" sz="quarter" idx="10"/>
          </p:nvPr>
        </p:nvSpPr>
        <p:spPr>
          <a:xfrm>
            <a:off x="396097" y="1066940"/>
            <a:ext cx="3640509" cy="5339923"/>
          </a:xfrm>
        </p:spPr>
        <p:txBody>
          <a:bodyPr/>
          <a:lstStyle/>
          <a:p>
            <a:pPr>
              <a:lnSpc>
                <a:spcPct val="100000"/>
              </a:lnSpc>
              <a:spcBef>
                <a:spcPts val="300"/>
              </a:spcBef>
            </a:pPr>
            <a:r>
              <a:rPr lang="en-US" sz="1000">
                <a:solidFill>
                  <a:srgbClr val="2F2F2F"/>
                </a:solidFill>
                <a:latin typeface="Segoe UI" panose="020B0502040204020203" pitchFamily="34" charset="0"/>
              </a:rPr>
              <a:t>Edmund David (</a:t>
            </a:r>
            <a:r>
              <a:rPr lang="en-US" sz="1000" err="1">
                <a:solidFill>
                  <a:srgbClr val="2F2F2F"/>
                </a:solidFill>
                <a:latin typeface="Segoe UI" panose="020B0502040204020203" pitchFamily="34" charset="0"/>
              </a:rPr>
              <a:t>Insentra</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Edris </a:t>
            </a:r>
            <a:r>
              <a:rPr lang="en-US" sz="1000" err="1">
                <a:solidFill>
                  <a:srgbClr val="2F2F2F"/>
                </a:solidFill>
                <a:latin typeface="Segoe UI" panose="020B0502040204020203" pitchFamily="34" charset="0"/>
              </a:rPr>
              <a:t>Kakembo</a:t>
            </a:r>
            <a:r>
              <a:rPr lang="en-US" sz="1000">
                <a:solidFill>
                  <a:srgbClr val="2F2F2F"/>
                </a:solidFill>
                <a:latin typeface="Segoe UI" panose="020B0502040204020203" pitchFamily="34" charset="0"/>
              </a:rPr>
              <a:t> (WFP) | @Kaxeddie</a:t>
            </a:r>
          </a:p>
          <a:p>
            <a:pPr>
              <a:lnSpc>
                <a:spcPct val="100000"/>
              </a:lnSpc>
              <a:spcBef>
                <a:spcPts val="300"/>
              </a:spcBef>
            </a:pPr>
            <a:r>
              <a:rPr lang="en-US" sz="1000">
                <a:solidFill>
                  <a:srgbClr val="2F2F2F"/>
                </a:solidFill>
                <a:latin typeface="Segoe UI" panose="020B0502040204020203" pitchFamily="34" charset="0"/>
              </a:rPr>
              <a:t>Eduardo </a:t>
            </a:r>
            <a:r>
              <a:rPr lang="en-US" sz="1000" err="1">
                <a:solidFill>
                  <a:srgbClr val="2F2F2F"/>
                </a:solidFill>
                <a:latin typeface="Segoe UI" panose="020B0502040204020203" pitchFamily="34" charset="0"/>
              </a:rPr>
              <a:t>Cáceres</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eduherminio</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Ejaz Hussain (Content and Cloud) | @EjazHussain"</a:t>
            </a:r>
          </a:p>
          <a:p>
            <a:pPr>
              <a:lnSpc>
                <a:spcPct val="100000"/>
              </a:lnSpc>
              <a:spcBef>
                <a:spcPts val="300"/>
              </a:spcBef>
            </a:pPr>
            <a:r>
              <a:rPr lang="en-US" sz="1000">
                <a:solidFill>
                  <a:srgbClr val="2F2F2F"/>
                </a:solidFill>
                <a:latin typeface="Segoe UI" panose="020B0502040204020203" pitchFamily="34" charset="0"/>
              </a:rPr>
              <a:t>Elio Struyf (Struyf Consulting) | @Eliostruyf</a:t>
            </a:r>
          </a:p>
          <a:p>
            <a:pPr>
              <a:lnSpc>
                <a:spcPct val="100000"/>
              </a:lnSpc>
              <a:spcBef>
                <a:spcPts val="300"/>
              </a:spcBef>
            </a:pPr>
            <a:r>
              <a:rPr lang="en-US" sz="1000">
                <a:solidFill>
                  <a:srgbClr val="2F2F2F"/>
                </a:solidFill>
                <a:latin typeface="Segoe UI" panose="020B0502040204020203" pitchFamily="34" charset="0"/>
              </a:rPr>
              <a:t>Elise Yang (Shopify) | </a:t>
            </a:r>
            <a:r>
              <a:rPr lang="en-US" sz="1000" err="1">
                <a:solidFill>
                  <a:srgbClr val="2F2F2F"/>
                </a:solidFill>
                <a:latin typeface="Segoe UI" panose="020B0502040204020203" pitchFamily="34" charset="0"/>
              </a:rPr>
              <a:t>elisenyang</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Elka</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Dunnette</a:t>
            </a:r>
            <a:r>
              <a:rPr lang="en-US" sz="1000">
                <a:solidFill>
                  <a:srgbClr val="2F2F2F"/>
                </a:solidFill>
                <a:latin typeface="Segoe UI" panose="020B0502040204020203" pitchFamily="34" charset="0"/>
              </a:rPr>
              <a:t> | @ElkaD_YYC</a:t>
            </a:r>
          </a:p>
          <a:p>
            <a:pPr>
              <a:lnSpc>
                <a:spcPct val="100000"/>
              </a:lnSpc>
              <a:spcBef>
                <a:spcPts val="300"/>
              </a:spcBef>
            </a:pPr>
            <a:r>
              <a:rPr lang="en-US" sz="1000">
                <a:solidFill>
                  <a:srgbClr val="2F2F2F"/>
                </a:solidFill>
                <a:latin typeface="Segoe UI" panose="020B0502040204020203" pitchFamily="34" charset="0"/>
              </a:rPr>
              <a:t>Emily Mancini (Sympraxis Consulting) | @EEMancini</a:t>
            </a:r>
          </a:p>
          <a:p>
            <a:pPr>
              <a:lnSpc>
                <a:spcPct val="100000"/>
              </a:lnSpc>
              <a:spcBef>
                <a:spcPts val="300"/>
              </a:spcBef>
            </a:pPr>
            <a:r>
              <a:rPr lang="en-US" sz="1000">
                <a:solidFill>
                  <a:srgbClr val="2F2F2F"/>
                </a:solidFill>
                <a:latin typeface="Segoe UI" panose="020B0502040204020203" pitchFamily="34" charset="0"/>
              </a:rPr>
              <a:t>Eric Overfield (</a:t>
            </a:r>
            <a:r>
              <a:rPr lang="en-US" sz="1000" err="1">
                <a:solidFill>
                  <a:srgbClr val="2F2F2F"/>
                </a:solidFill>
                <a:latin typeface="Segoe UI" panose="020B0502040204020203" pitchFamily="34" charset="0"/>
              </a:rPr>
              <a:t>PixelMill</a:t>
            </a:r>
            <a:r>
              <a:rPr lang="en-US" sz="1000">
                <a:solidFill>
                  <a:srgbClr val="2F2F2F"/>
                </a:solidFill>
                <a:latin typeface="Segoe UI" panose="020B0502040204020203" pitchFamily="34" charset="0"/>
              </a:rPr>
              <a:t>) | @EricOverfield</a:t>
            </a:r>
          </a:p>
          <a:p>
            <a:pPr>
              <a:lnSpc>
                <a:spcPct val="100000"/>
              </a:lnSpc>
              <a:spcBef>
                <a:spcPts val="300"/>
              </a:spcBef>
            </a:pPr>
            <a:r>
              <a:rPr lang="en-US" sz="1000">
                <a:solidFill>
                  <a:srgbClr val="2F2F2F"/>
                </a:solidFill>
                <a:latin typeface="Segoe UI" panose="020B0502040204020203" pitchFamily="34" charset="0"/>
              </a:rPr>
              <a:t>Erwin van Hunen (Valo Intranet) | @Erwinvanhunen</a:t>
            </a:r>
          </a:p>
          <a:p>
            <a:pPr>
              <a:lnSpc>
                <a:spcPct val="100000"/>
              </a:lnSpc>
              <a:spcBef>
                <a:spcPts val="300"/>
              </a:spcBef>
            </a:pPr>
            <a:r>
              <a:rPr lang="en-US" sz="1000">
                <a:solidFill>
                  <a:srgbClr val="2F2F2F"/>
                </a:solidFill>
                <a:latin typeface="Segoe UI" panose="020B0502040204020203" pitchFamily="34" charset="0"/>
              </a:rPr>
              <a:t>Florian Zink | </a:t>
            </a:r>
            <a:r>
              <a:rPr lang="en-US" sz="1000" err="1">
                <a:solidFill>
                  <a:srgbClr val="2F2F2F"/>
                </a:solidFill>
                <a:latin typeface="Segoe UI" panose="020B0502040204020203" pitchFamily="34" charset="0"/>
              </a:rPr>
              <a:t>fzbm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Franck Cornu | @FranckCornu</a:t>
            </a:r>
          </a:p>
          <a:p>
            <a:pPr>
              <a:lnSpc>
                <a:spcPct val="100000"/>
              </a:lnSpc>
              <a:spcBef>
                <a:spcPts val="300"/>
              </a:spcBef>
            </a:pPr>
            <a:r>
              <a:rPr lang="en-US" sz="1000">
                <a:solidFill>
                  <a:srgbClr val="2F2F2F"/>
                </a:solidFill>
                <a:latin typeface="Segoe UI" panose="020B0502040204020203" pitchFamily="34" charset="0"/>
              </a:rPr>
              <a:t>Ganesh R (</a:t>
            </a:r>
            <a:r>
              <a:rPr lang="en-US" sz="1000" err="1">
                <a:solidFill>
                  <a:srgbClr val="2F2F2F"/>
                </a:solidFill>
                <a:latin typeface="Segoe UI" panose="020B0502040204020203" pitchFamily="34" charset="0"/>
              </a:rPr>
              <a:t>RapidCircle</a:t>
            </a:r>
            <a:r>
              <a:rPr lang="en-US" sz="1000">
                <a:solidFill>
                  <a:srgbClr val="2F2F2F"/>
                </a:solidFill>
                <a:latin typeface="Segoe UI" panose="020B0502040204020203" pitchFamily="34" charset="0"/>
              </a:rPr>
              <a:t>) | @Geekwhocodes</a:t>
            </a:r>
          </a:p>
          <a:p>
            <a:pPr>
              <a:lnSpc>
                <a:spcPct val="100000"/>
              </a:lnSpc>
              <a:spcBef>
                <a:spcPts val="300"/>
              </a:spcBef>
            </a:pPr>
            <a:r>
              <a:rPr lang="en-US" sz="1000">
                <a:solidFill>
                  <a:srgbClr val="2F2F2F"/>
                </a:solidFill>
                <a:latin typeface="Segoe UI" panose="020B0502040204020203" pitchFamily="34" charset="0"/>
              </a:rPr>
              <a:t>Ganesh </a:t>
            </a:r>
            <a:r>
              <a:rPr lang="en-US" sz="1000" err="1">
                <a:solidFill>
                  <a:srgbClr val="2F2F2F"/>
                </a:solidFill>
                <a:latin typeface="Segoe UI" panose="020B0502040204020203" pitchFamily="34" charset="0"/>
              </a:rPr>
              <a:t>Sanap</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Globant</a:t>
            </a:r>
            <a:r>
              <a:rPr lang="en-US" sz="1000">
                <a:solidFill>
                  <a:srgbClr val="2F2F2F"/>
                </a:solidFill>
                <a:latin typeface="Segoe UI" panose="020B0502040204020203" pitchFamily="34" charset="0"/>
              </a:rPr>
              <a:t>) | @GaneshSanap20</a:t>
            </a:r>
          </a:p>
          <a:p>
            <a:pPr>
              <a:lnSpc>
                <a:spcPct val="100000"/>
              </a:lnSpc>
              <a:spcBef>
                <a:spcPts val="300"/>
              </a:spcBef>
            </a:pPr>
            <a:r>
              <a:rPr lang="en-US" sz="1000">
                <a:solidFill>
                  <a:srgbClr val="2F2F2F"/>
                </a:solidFill>
                <a:latin typeface="Segoe UI" panose="020B0502040204020203" pitchFamily="34" charset="0"/>
              </a:rPr>
              <a:t>Garrick George (City of Thornton) | @Kod3m0ng3r</a:t>
            </a:r>
          </a:p>
          <a:p>
            <a:pPr>
              <a:lnSpc>
                <a:spcPct val="100000"/>
              </a:lnSpc>
              <a:spcBef>
                <a:spcPts val="300"/>
              </a:spcBef>
            </a:pPr>
            <a:r>
              <a:rPr lang="en-US" sz="1000">
                <a:solidFill>
                  <a:srgbClr val="2F2F2F"/>
                </a:solidFill>
                <a:latin typeface="Segoe UI" panose="020B0502040204020203" pitchFamily="34" charset="0"/>
              </a:rPr>
              <a:t>Gaurav Mahajan | @Mahajang</a:t>
            </a:r>
          </a:p>
          <a:p>
            <a:pPr>
              <a:lnSpc>
                <a:spcPct val="100000"/>
              </a:lnSpc>
              <a:spcBef>
                <a:spcPts val="300"/>
              </a:spcBef>
            </a:pPr>
            <a:r>
              <a:rPr lang="en-US" sz="1000">
                <a:solidFill>
                  <a:srgbClr val="2F2F2F"/>
                </a:solidFill>
                <a:latin typeface="Segoe UI" panose="020B0502040204020203" pitchFamily="34" charset="0"/>
              </a:rPr>
              <a:t>Gautam Sheth (Valo Solutions) | @Gautamdsheth</a:t>
            </a:r>
          </a:p>
          <a:p>
            <a:pPr>
              <a:lnSpc>
                <a:spcPct val="100000"/>
              </a:lnSpc>
              <a:spcBef>
                <a:spcPts val="300"/>
              </a:spcBef>
            </a:pPr>
            <a:r>
              <a:rPr lang="en-US" sz="1000">
                <a:solidFill>
                  <a:srgbClr val="2F2F2F"/>
                </a:solidFill>
                <a:latin typeface="Segoe UI" panose="020B0502040204020203" pitchFamily="34" charset="0"/>
              </a:rPr>
              <a:t>Geert de </a:t>
            </a:r>
            <a:r>
              <a:rPr lang="en-US" sz="1000" err="1">
                <a:solidFill>
                  <a:srgbClr val="2F2F2F"/>
                </a:solidFill>
                <a:latin typeface="Segoe UI" panose="020B0502040204020203" pitchFamily="34" charset="0"/>
              </a:rPr>
              <a:t>Kooter</a:t>
            </a:r>
            <a:r>
              <a:rPr lang="en-US" sz="1000">
                <a:solidFill>
                  <a:srgbClr val="2F2F2F"/>
                </a:solidFill>
                <a:latin typeface="Segoe UI" panose="020B0502040204020203" pitchFamily="34" charset="0"/>
              </a:rPr>
              <a:t> | @gdekooter</a:t>
            </a:r>
          </a:p>
          <a:p>
            <a:pPr>
              <a:lnSpc>
                <a:spcPct val="100000"/>
              </a:lnSpc>
              <a:spcBef>
                <a:spcPts val="300"/>
              </a:spcBef>
            </a:pPr>
            <a:r>
              <a:rPr lang="en-US" sz="1000">
                <a:solidFill>
                  <a:srgbClr val="2F2F2F"/>
                </a:solidFill>
                <a:latin typeface="Segoe UI" panose="020B0502040204020203" pitchFamily="34" charset="0"/>
              </a:rPr>
              <a:t>Geetha Sivasailam (Artis Consulting) | @GSiVed</a:t>
            </a:r>
          </a:p>
          <a:p>
            <a:pPr>
              <a:lnSpc>
                <a:spcPct val="100000"/>
              </a:lnSpc>
              <a:spcBef>
                <a:spcPts val="300"/>
              </a:spcBef>
            </a:pPr>
            <a:r>
              <a:rPr lang="en-US" sz="1000">
                <a:solidFill>
                  <a:srgbClr val="2F2F2F"/>
                </a:solidFill>
                <a:latin typeface="Segoe UI" panose="020B0502040204020203" pitchFamily="34" charset="0"/>
              </a:rPr>
              <a:t>Giacomo </a:t>
            </a:r>
            <a:r>
              <a:rPr lang="en-US" sz="1000" err="1">
                <a:solidFill>
                  <a:srgbClr val="2F2F2F"/>
                </a:solidFill>
                <a:latin typeface="Segoe UI" panose="020B0502040204020203" pitchFamily="34" charset="0"/>
              </a:rPr>
              <a:t>Pozzoni</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Fellowmind</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jackpoz</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Giuliano De Luca | @delucagiulian</a:t>
            </a:r>
          </a:p>
          <a:p>
            <a:pPr>
              <a:lnSpc>
                <a:spcPct val="100000"/>
              </a:lnSpc>
              <a:spcBef>
                <a:spcPts val="300"/>
              </a:spcBef>
            </a:pPr>
            <a:r>
              <a:rPr lang="en-US" sz="1000">
                <a:solidFill>
                  <a:srgbClr val="2F2F2F"/>
                </a:solidFill>
                <a:latin typeface="Segoe UI" panose="020B0502040204020203" pitchFamily="34" charset="0"/>
              </a:rPr>
              <a:t>Greg </a:t>
            </a:r>
            <a:r>
              <a:rPr lang="en-US" sz="1000" err="1">
                <a:solidFill>
                  <a:srgbClr val="2F2F2F"/>
                </a:solidFill>
                <a:latin typeface="Segoe UI" panose="020B0502040204020203" pitchFamily="34" charset="0"/>
              </a:rPr>
              <a:t>Hitchon</a:t>
            </a:r>
            <a:r>
              <a:rPr lang="en-US" sz="1000">
                <a:solidFill>
                  <a:srgbClr val="2F2F2F"/>
                </a:solidFill>
                <a:latin typeface="Segoe UI" panose="020B0502040204020203" pitchFamily="34" charset="0"/>
              </a:rPr>
              <a:t> | Greg-</a:t>
            </a:r>
            <a:r>
              <a:rPr lang="en-US" sz="1000" err="1">
                <a:solidFill>
                  <a:srgbClr val="2F2F2F"/>
                </a:solidFill>
                <a:latin typeface="Segoe UI" panose="020B0502040204020203" pitchFamily="34" charset="0"/>
              </a:rPr>
              <a:t>Hitchon</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Haritha Sama (Intouch Solutions)</a:t>
            </a:r>
          </a:p>
          <a:p>
            <a:pPr>
              <a:lnSpc>
                <a:spcPct val="100000"/>
              </a:lnSpc>
              <a:spcBef>
                <a:spcPts val="300"/>
              </a:spcBef>
            </a:pPr>
            <a:r>
              <a:rPr lang="en-US" sz="1000">
                <a:solidFill>
                  <a:srgbClr val="2F2F2F"/>
                </a:solidFill>
                <a:latin typeface="Segoe UI" panose="020B0502040204020203" pitchFamily="34" charset="0"/>
              </a:rPr>
              <a:t>Harry Jones (</a:t>
            </a:r>
            <a:r>
              <a:rPr lang="en-US" sz="1000" err="1">
                <a:solidFill>
                  <a:srgbClr val="2F2F2F"/>
                </a:solidFill>
                <a:latin typeface="Segoe UI" panose="020B0502040204020203" pitchFamily="34" charset="0"/>
              </a:rPr>
              <a:t>Civica</a:t>
            </a:r>
            <a:r>
              <a:rPr lang="en-US" sz="1000">
                <a:solidFill>
                  <a:srgbClr val="2F2F2F"/>
                </a:solidFill>
                <a:latin typeface="Segoe UI" panose="020B0502040204020203" pitchFamily="34" charset="0"/>
              </a:rPr>
              <a:t>) | @Hejones50</a:t>
            </a:r>
          </a:p>
          <a:p>
            <a:pPr>
              <a:lnSpc>
                <a:spcPct val="100000"/>
              </a:lnSpc>
              <a:spcBef>
                <a:spcPts val="300"/>
              </a:spcBef>
            </a:pPr>
            <a:r>
              <a:rPr lang="en-US" sz="1000">
                <a:solidFill>
                  <a:srgbClr val="2F2F2F"/>
                </a:solidFill>
                <a:latin typeface="Segoe UI" panose="020B0502040204020203" pitchFamily="34" charset="0"/>
              </a:rPr>
              <a:t>Harsh S (SRK Consulting)</a:t>
            </a:r>
          </a:p>
          <a:p>
            <a:pPr>
              <a:lnSpc>
                <a:spcPct val="100000"/>
              </a:lnSpc>
              <a:spcBef>
                <a:spcPts val="300"/>
              </a:spcBef>
            </a:pPr>
            <a:r>
              <a:rPr lang="en-US" sz="1000">
                <a:solidFill>
                  <a:srgbClr val="2F2F2F"/>
                </a:solidFill>
                <a:latin typeface="Segoe UI" panose="020B0502040204020203" pitchFamily="34" charset="0"/>
              </a:rPr>
              <a:t>Harsh Samdani | hsamdani12</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570756"/>
          </a:xfrm>
        </p:spPr>
        <p:txBody>
          <a:bodyPr/>
          <a:lstStyle/>
          <a:p>
            <a:pPr>
              <a:lnSpc>
                <a:spcPct val="100000"/>
              </a:lnSpc>
              <a:spcBef>
                <a:spcPts val="300"/>
              </a:spcBef>
            </a:pPr>
            <a:r>
              <a:rPr lang="en-US" sz="1000" err="1">
                <a:solidFill>
                  <a:srgbClr val="2F2F2F"/>
                </a:solidFill>
                <a:latin typeface="Segoe UI" panose="020B0502040204020203" pitchFamily="34" charset="0"/>
              </a:rPr>
              <a:t>Harshini</a:t>
            </a:r>
            <a:r>
              <a:rPr lang="en-US" sz="1000">
                <a:solidFill>
                  <a:srgbClr val="2F2F2F"/>
                </a:solidFill>
                <a:latin typeface="Segoe UI" panose="020B0502040204020203" pitchFamily="34" charset="0"/>
              </a:rPr>
              <a:t> Varma (Capgemini) | @HarshiniVarmaa</a:t>
            </a:r>
          </a:p>
          <a:p>
            <a:pPr>
              <a:lnSpc>
                <a:spcPct val="100000"/>
              </a:lnSpc>
              <a:spcBef>
                <a:spcPts val="300"/>
              </a:spcBef>
            </a:pPr>
            <a:r>
              <a:rPr lang="en-US" sz="1000">
                <a:solidFill>
                  <a:srgbClr val="2F2F2F"/>
                </a:solidFill>
                <a:latin typeface="Segoe UI" panose="020B0502040204020203" pitchFamily="34" charset="0"/>
              </a:rPr>
              <a:t>HEMANT RISBUD (SRK Consultants) | Hemant </a:t>
            </a:r>
            <a:r>
              <a:rPr lang="en-US" sz="1000" err="1">
                <a:solidFill>
                  <a:srgbClr val="2F2F2F"/>
                </a:solidFill>
                <a:latin typeface="Segoe UI" panose="020B0502040204020203" pitchFamily="34" charset="0"/>
              </a:rPr>
              <a:t>Risbud</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Henrik </a:t>
            </a:r>
            <a:r>
              <a:rPr lang="en-US" sz="1000" err="1">
                <a:solidFill>
                  <a:srgbClr val="2F2F2F"/>
                </a:solidFill>
                <a:latin typeface="Segoe UI" panose="020B0502040204020203" pitchFamily="34" charset="0"/>
              </a:rPr>
              <a:t>Yllemo</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Ylltec</a:t>
            </a:r>
            <a:r>
              <a:rPr lang="en-US" sz="1000">
                <a:solidFill>
                  <a:srgbClr val="2F2F2F"/>
                </a:solidFill>
                <a:latin typeface="Segoe UI" panose="020B0502040204020203" pitchFamily="34" charset="0"/>
              </a:rPr>
              <a:t> Sweden AB) | @Yllemo</a:t>
            </a:r>
          </a:p>
          <a:p>
            <a:pPr>
              <a:lnSpc>
                <a:spcPct val="100000"/>
              </a:lnSpc>
              <a:spcBef>
                <a:spcPts val="300"/>
              </a:spcBef>
            </a:pPr>
            <a:r>
              <a:rPr lang="en-US" sz="1000">
                <a:solidFill>
                  <a:srgbClr val="2F2F2F"/>
                </a:solidFill>
                <a:latin typeface="Segoe UI" panose="020B0502040204020203" pitchFamily="34" charset="0"/>
              </a:rPr>
              <a:t>Inez Jacobs (</a:t>
            </a:r>
            <a:r>
              <a:rPr lang="en-US" sz="1000" err="1">
                <a:solidFill>
                  <a:srgbClr val="2F2F2F"/>
                </a:solidFill>
                <a:latin typeface="Segoe UI" panose="020B0502040204020203" pitchFamily="34" charset="0"/>
              </a:rPr>
              <a:t>Amplexor</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Isolde </a:t>
            </a:r>
            <a:r>
              <a:rPr lang="en-US" sz="1000" err="1">
                <a:solidFill>
                  <a:srgbClr val="2F2F2F"/>
                </a:solidFill>
                <a:latin typeface="Segoe UI" panose="020B0502040204020203" pitchFamily="34" charset="0"/>
              </a:rPr>
              <a:t>Kanikani</a:t>
            </a:r>
            <a:r>
              <a:rPr lang="en-US" sz="1000">
                <a:solidFill>
                  <a:srgbClr val="2F2F2F"/>
                </a:solidFill>
                <a:latin typeface="Segoe UI" panose="020B0502040204020203" pitchFamily="34" charset="0"/>
              </a:rPr>
              <a:t> (SoftwareONE)</a:t>
            </a:r>
          </a:p>
          <a:p>
            <a:pPr>
              <a:lnSpc>
                <a:spcPct val="100000"/>
              </a:lnSpc>
              <a:spcBef>
                <a:spcPts val="300"/>
              </a:spcBef>
            </a:pPr>
            <a:r>
              <a:rPr lang="en-US" sz="1000">
                <a:solidFill>
                  <a:srgbClr val="2F2F2F"/>
                </a:solidFill>
                <a:latin typeface="Segoe UI" panose="020B0502040204020203" pitchFamily="34" charset="0"/>
              </a:rPr>
              <a:t>Jacob Warrington (Catapult Systems) | @Jjhwarrington</a:t>
            </a:r>
          </a:p>
          <a:p>
            <a:pPr>
              <a:lnSpc>
                <a:spcPct val="100000"/>
              </a:lnSpc>
              <a:spcBef>
                <a:spcPts val="300"/>
              </a:spcBef>
            </a:pPr>
            <a:r>
              <a:rPr lang="en-US" sz="1000">
                <a:solidFill>
                  <a:srgbClr val="2F2F2F"/>
                </a:solidFill>
                <a:latin typeface="Segoe UI" panose="020B0502040204020203" pitchFamily="34" charset="0"/>
              </a:rPr>
              <a:t>Jake Stanger | </a:t>
            </a:r>
            <a:r>
              <a:rPr lang="en-US" sz="1000" err="1">
                <a:solidFill>
                  <a:srgbClr val="2F2F2F"/>
                </a:solidFill>
                <a:latin typeface="Segoe UI" panose="020B0502040204020203" pitchFamily="34" charset="0"/>
              </a:rPr>
              <a:t>JakeStanger</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James May | fowl2</a:t>
            </a:r>
          </a:p>
          <a:p>
            <a:pPr>
              <a:lnSpc>
                <a:spcPct val="100000"/>
              </a:lnSpc>
              <a:spcBef>
                <a:spcPts val="300"/>
              </a:spcBef>
            </a:pPr>
            <a:r>
              <a:rPr lang="en-US" sz="1000">
                <a:solidFill>
                  <a:srgbClr val="2F2F2F"/>
                </a:solidFill>
                <a:latin typeface="Segoe UI" panose="020B0502040204020203" pitchFamily="34" charset="0"/>
              </a:rPr>
              <a:t>Jan Bakker | @JanBacker_</a:t>
            </a:r>
          </a:p>
          <a:p>
            <a:pPr>
              <a:lnSpc>
                <a:spcPct val="100000"/>
              </a:lnSpc>
              <a:spcBef>
                <a:spcPts val="300"/>
              </a:spcBef>
            </a:pPr>
            <a:r>
              <a:rPr lang="en-US" sz="1000" err="1">
                <a:solidFill>
                  <a:srgbClr val="2F2F2F"/>
                </a:solidFill>
                <a:latin typeface="Segoe UI" panose="020B0502040204020203" pitchFamily="34" charset="0"/>
              </a:rPr>
              <a:t>Jasey</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Waegebaert</a:t>
            </a:r>
            <a:r>
              <a:rPr lang="en-US" sz="1000">
                <a:solidFill>
                  <a:srgbClr val="2F2F2F"/>
                </a:solidFill>
                <a:latin typeface="Segoe UI" panose="020B0502040204020203" pitchFamily="34" charset="0"/>
              </a:rPr>
              <a:t> (MI group) | </a:t>
            </a:r>
            <a:r>
              <a:rPr lang="en-US" sz="1000" err="1">
                <a:solidFill>
                  <a:srgbClr val="2F2F2F"/>
                </a:solidFill>
                <a:latin typeface="Segoe UI" panose="020B0502040204020203" pitchFamily="34" charset="0"/>
              </a:rPr>
              <a:t>Jwaegebaert</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Javier </a:t>
            </a:r>
            <a:r>
              <a:rPr lang="en-US" sz="1000" err="1">
                <a:solidFill>
                  <a:srgbClr val="2F2F2F"/>
                </a:solidFill>
                <a:latin typeface="Segoe UI" panose="020B0502040204020203" pitchFamily="34" charset="0"/>
              </a:rPr>
              <a:t>Hualpa</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jhualpa</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Jeffin</a:t>
            </a:r>
            <a:r>
              <a:rPr lang="en-US" sz="1000">
                <a:solidFill>
                  <a:srgbClr val="2F2F2F"/>
                </a:solidFill>
                <a:latin typeface="Segoe UI" panose="020B0502040204020203" pitchFamily="34" charset="0"/>
              </a:rPr>
              <a:t> Jacob | </a:t>
            </a:r>
            <a:r>
              <a:rPr lang="en-US" sz="1000" err="1">
                <a:solidFill>
                  <a:srgbClr val="2F2F2F"/>
                </a:solidFill>
                <a:latin typeface="Segoe UI" panose="020B0502040204020203" pitchFamily="34" charset="0"/>
              </a:rPr>
              <a:t>jeffinjacob</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Jennifer Davison (Akron Children’s Hospital)</a:t>
            </a:r>
          </a:p>
          <a:p>
            <a:pPr>
              <a:lnSpc>
                <a:spcPct val="100000"/>
              </a:lnSpc>
              <a:spcBef>
                <a:spcPts val="300"/>
              </a:spcBef>
            </a:pPr>
            <a:r>
              <a:rPr lang="en-US" sz="1000">
                <a:solidFill>
                  <a:srgbClr val="2F2F2F"/>
                </a:solidFill>
                <a:latin typeface="Segoe UI" panose="020B0502040204020203" pitchFamily="34" charset="0"/>
              </a:rPr>
              <a:t>Jennifer </a:t>
            </a:r>
            <a:r>
              <a:rPr lang="en-US" sz="1000" err="1">
                <a:solidFill>
                  <a:srgbClr val="2F2F2F"/>
                </a:solidFill>
                <a:latin typeface="Segoe UI" panose="020B0502040204020203" pitchFamily="34" charset="0"/>
              </a:rPr>
              <a:t>Erzen</a:t>
            </a:r>
            <a:r>
              <a:rPr lang="en-US" sz="1000">
                <a:solidFill>
                  <a:srgbClr val="2F2F2F"/>
                </a:solidFill>
                <a:latin typeface="Segoe UI" panose="020B0502040204020203" pitchFamily="34" charset="0"/>
              </a:rPr>
              <a:t> (SUNY Upstate Medical University) | @Jennifererzen</a:t>
            </a:r>
          </a:p>
          <a:p>
            <a:pPr>
              <a:lnSpc>
                <a:spcPct val="100000"/>
              </a:lnSpc>
              <a:spcBef>
                <a:spcPts val="300"/>
              </a:spcBef>
            </a:pPr>
            <a:r>
              <a:rPr lang="en-US" sz="1000">
                <a:solidFill>
                  <a:srgbClr val="2F2F2F"/>
                </a:solidFill>
                <a:latin typeface="Segoe UI" panose="020B0502040204020203" pitchFamily="34" charset="0"/>
              </a:rPr>
              <a:t>Jennifer McGee | </a:t>
            </a:r>
            <a:r>
              <a:rPr lang="en-US" sz="1000" err="1">
                <a:solidFill>
                  <a:srgbClr val="2F2F2F"/>
                </a:solidFill>
                <a:latin typeface="Segoe UI" panose="020B0502040204020203" pitchFamily="34" charset="0"/>
              </a:rPr>
              <a:t>RainWatcher</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Jerker </a:t>
            </a:r>
            <a:r>
              <a:rPr lang="en-US" sz="1000" err="1">
                <a:solidFill>
                  <a:srgbClr val="2F2F2F"/>
                </a:solidFill>
                <a:latin typeface="Segoe UI" panose="020B0502040204020203" pitchFamily="34" charset="0"/>
              </a:rPr>
              <a:t>Vallbo</a:t>
            </a:r>
            <a:r>
              <a:rPr lang="en-US" sz="1000">
                <a:solidFill>
                  <a:srgbClr val="2F2F2F"/>
                </a:solidFill>
                <a:latin typeface="Segoe UI" panose="020B0502040204020203" pitchFamily="34" charset="0"/>
              </a:rPr>
              <a:t> | jerval53</a:t>
            </a:r>
          </a:p>
          <a:p>
            <a:pPr>
              <a:lnSpc>
                <a:spcPct val="100000"/>
              </a:lnSpc>
              <a:spcBef>
                <a:spcPts val="300"/>
              </a:spcBef>
            </a:pPr>
            <a:r>
              <a:rPr lang="en-US" sz="1000" err="1">
                <a:solidFill>
                  <a:srgbClr val="2F2F2F"/>
                </a:solidFill>
                <a:latin typeface="Segoe UI" panose="020B0502040204020203" pitchFamily="34" charset="0"/>
              </a:rPr>
              <a:t>Jhan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Zaib</a:t>
            </a:r>
            <a:r>
              <a:rPr lang="en-US" sz="1000">
                <a:solidFill>
                  <a:srgbClr val="2F2F2F"/>
                </a:solidFill>
                <a:latin typeface="Segoe UI" panose="020B0502040204020203" pitchFamily="34" charset="0"/>
              </a:rPr>
              <a:t> (Ascertia) | </a:t>
            </a:r>
            <a:r>
              <a:rPr lang="en-US" sz="1000" err="1">
                <a:solidFill>
                  <a:srgbClr val="2F2F2F"/>
                </a:solidFill>
                <a:latin typeface="Segoe UI" panose="020B0502040204020203" pitchFamily="34" charset="0"/>
              </a:rPr>
              <a:t>jhan-zaib</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Jim Duncan (ShareSquared) | @Sparchitect</a:t>
            </a:r>
          </a:p>
          <a:p>
            <a:pPr>
              <a:lnSpc>
                <a:spcPct val="100000"/>
              </a:lnSpc>
              <a:spcBef>
                <a:spcPts val="300"/>
              </a:spcBef>
            </a:pPr>
            <a:r>
              <a:rPr lang="en-US" sz="1000" err="1">
                <a:solidFill>
                  <a:srgbClr val="2F2F2F"/>
                </a:solidFill>
                <a:latin typeface="Segoe UI" panose="020B0502040204020203" pitchFamily="34" charset="0"/>
              </a:rPr>
              <a:t>Jinlong</a:t>
            </a:r>
            <a:r>
              <a:rPr lang="en-US" sz="1000">
                <a:solidFill>
                  <a:srgbClr val="2F2F2F"/>
                </a:solidFill>
                <a:latin typeface="Segoe UI" panose="020B0502040204020203" pitchFamily="34" charset="0"/>
              </a:rPr>
              <a:t> Wang | apzl808</a:t>
            </a:r>
          </a:p>
          <a:p>
            <a:pPr>
              <a:lnSpc>
                <a:spcPct val="100000"/>
              </a:lnSpc>
              <a:spcBef>
                <a:spcPts val="300"/>
              </a:spcBef>
            </a:pPr>
            <a:r>
              <a:rPr lang="en-US" sz="1000" err="1">
                <a:solidFill>
                  <a:srgbClr val="2F2F2F"/>
                </a:solidFill>
                <a:latin typeface="Segoe UI" panose="020B0502040204020203" pitchFamily="34" charset="0"/>
              </a:rPr>
              <a:t>Jiten</a:t>
            </a:r>
            <a:r>
              <a:rPr lang="en-US" sz="1000">
                <a:solidFill>
                  <a:srgbClr val="2F2F2F"/>
                </a:solidFill>
                <a:latin typeface="Segoe UI" panose="020B0502040204020203" pitchFamily="34" charset="0"/>
              </a:rPr>
              <a:t> Parmar (Rapid Circle) | @Jitenpa44241205</a:t>
            </a:r>
          </a:p>
          <a:p>
            <a:pPr>
              <a:lnSpc>
                <a:spcPct val="100000"/>
              </a:lnSpc>
              <a:spcBef>
                <a:spcPts val="300"/>
              </a:spcBef>
            </a:pPr>
            <a:r>
              <a:rPr lang="en-US" sz="1000">
                <a:solidFill>
                  <a:srgbClr val="2F2F2F"/>
                </a:solidFill>
                <a:latin typeface="Segoe UI" panose="020B0502040204020203" pitchFamily="34" charset="0"/>
              </a:rPr>
              <a:t>João Ferreira | @Joaoferreira</a:t>
            </a:r>
          </a:p>
          <a:p>
            <a:pPr>
              <a:lnSpc>
                <a:spcPct val="100000"/>
              </a:lnSpc>
              <a:spcBef>
                <a:spcPts val="300"/>
              </a:spcBef>
            </a:pPr>
            <a:r>
              <a:rPr lang="en-US" sz="1000">
                <a:solidFill>
                  <a:srgbClr val="2F2F2F"/>
                </a:solidFill>
                <a:latin typeface="Segoe UI" panose="020B0502040204020203" pitchFamily="34" charset="0"/>
              </a:rPr>
              <a:t>João J. Mendes (Valo Solutions) | @Joaojmendes</a:t>
            </a:r>
          </a:p>
          <a:p>
            <a:pPr>
              <a:lnSpc>
                <a:spcPct val="100000"/>
              </a:lnSpc>
              <a:spcBef>
                <a:spcPts val="300"/>
              </a:spcBef>
            </a:pPr>
            <a:r>
              <a:rPr lang="en-US" sz="1000">
                <a:solidFill>
                  <a:srgbClr val="2F2F2F"/>
                </a:solidFill>
                <a:latin typeface="Segoe UI" panose="020B0502040204020203" pitchFamily="34" charset="0"/>
              </a:rPr>
              <a:t>Joel Rodrigues (Storm Technology) | @JoelFMRodrigues</a:t>
            </a:r>
          </a:p>
          <a:p>
            <a:pPr>
              <a:lnSpc>
                <a:spcPct val="100000"/>
              </a:lnSpc>
              <a:spcBef>
                <a:spcPts val="300"/>
              </a:spcBef>
            </a:pPr>
            <a:r>
              <a:rPr lang="en-US" sz="1000">
                <a:solidFill>
                  <a:srgbClr val="2F2F2F"/>
                </a:solidFill>
                <a:latin typeface="Segoe UI" panose="020B0502040204020203" pitchFamily="34" charset="0"/>
              </a:rPr>
              <a:t>Jonas </a:t>
            </a:r>
            <a:r>
              <a:rPr lang="en-US" sz="1000" err="1">
                <a:solidFill>
                  <a:srgbClr val="2F2F2F"/>
                </a:solidFill>
                <a:latin typeface="Segoe UI" panose="020B0502040204020203" pitchFamily="34" charset="0"/>
              </a:rPr>
              <a:t>Björkander</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Heimstaden</a:t>
            </a:r>
            <a:r>
              <a:rPr lang="en-US" sz="1000">
                <a:solidFill>
                  <a:srgbClr val="2F2F2F"/>
                </a:solidFill>
                <a:latin typeface="Segoe UI" panose="020B0502040204020203" pitchFamily="34" charset="0"/>
              </a:rPr>
              <a:t>) | @Jonasbjor</a:t>
            </a:r>
          </a:p>
          <a:p>
            <a:pPr>
              <a:lnSpc>
                <a:spcPct val="100000"/>
              </a:lnSpc>
              <a:spcBef>
                <a:spcPts val="300"/>
              </a:spcBef>
            </a:pP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2646878"/>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Jonathan Hinchliffe (Imperial War Museums)</a:t>
            </a:r>
          </a:p>
          <a:p>
            <a:pPr>
              <a:lnSpc>
                <a:spcPct val="100000"/>
              </a:lnSpc>
              <a:spcBef>
                <a:spcPts val="300"/>
              </a:spcBef>
            </a:pPr>
            <a:r>
              <a:rPr lang="en-US" sz="1000">
                <a:solidFill>
                  <a:srgbClr val="2F2F2F"/>
                </a:solidFill>
                <a:latin typeface="Segoe UI" panose="020B0502040204020203" pitchFamily="34" charset="0"/>
              </a:rPr>
              <a:t>Jonathan Weaver (</a:t>
            </a:r>
            <a:r>
              <a:rPr lang="en-US" sz="1000" err="1">
                <a:solidFill>
                  <a:srgbClr val="2F2F2F"/>
                </a:solidFill>
                <a:latin typeface="Segoe UI" panose="020B0502040204020203" pitchFamily="34" charset="0"/>
              </a:rPr>
              <a:t>WaterOne</a:t>
            </a:r>
            <a:r>
              <a:rPr lang="en-US" sz="1000">
                <a:solidFill>
                  <a:srgbClr val="2F2F2F"/>
                </a:solidFill>
                <a:latin typeface="Segoe UI" panose="020B0502040204020203" pitchFamily="34" charset="0"/>
              </a:rPr>
              <a:t>) | @J_weaver74</a:t>
            </a:r>
          </a:p>
          <a:p>
            <a:pPr>
              <a:lnSpc>
                <a:spcPct val="100000"/>
              </a:lnSpc>
              <a:spcBef>
                <a:spcPts val="300"/>
              </a:spcBef>
            </a:pPr>
            <a:r>
              <a:rPr lang="en-US" sz="1000">
                <a:solidFill>
                  <a:srgbClr val="2F2F2F"/>
                </a:solidFill>
                <a:latin typeface="Segoe UI" panose="020B0502040204020203" pitchFamily="34" charset="0"/>
              </a:rPr>
              <a:t>Jono Duncan (</a:t>
            </a:r>
            <a:r>
              <a:rPr lang="en-US" sz="1000" err="1">
                <a:solidFill>
                  <a:srgbClr val="2F2F2F"/>
                </a:solidFill>
                <a:latin typeface="Segoe UI" panose="020B0502040204020203" pitchFamily="34" charset="0"/>
              </a:rPr>
              <a:t>JourneyTEAM</a:t>
            </a:r>
            <a:r>
              <a:rPr lang="en-US" sz="1000">
                <a:solidFill>
                  <a:srgbClr val="2F2F2F"/>
                </a:solidFill>
                <a:latin typeface="Segoe UI" panose="020B0502040204020203" pitchFamily="34" charset="0"/>
              </a:rPr>
              <a:t>) | @SuaveJono</a:t>
            </a:r>
          </a:p>
          <a:p>
            <a:pPr>
              <a:lnSpc>
                <a:spcPct val="100000"/>
              </a:lnSpc>
              <a:spcBef>
                <a:spcPts val="300"/>
              </a:spcBef>
            </a:pPr>
            <a:r>
              <a:rPr lang="en-US" sz="1000">
                <a:solidFill>
                  <a:srgbClr val="2F2F2F"/>
                </a:solidFill>
                <a:latin typeface="Segoe UI" panose="020B0502040204020203" pitchFamily="34" charset="0"/>
              </a:rPr>
              <a:t>Julie Turner (Sympraxis Consulting) | @Jfj1997</a:t>
            </a:r>
          </a:p>
          <a:p>
            <a:pPr>
              <a:lnSpc>
                <a:spcPct val="100000"/>
              </a:lnSpc>
              <a:spcBef>
                <a:spcPts val="300"/>
              </a:spcBef>
            </a:pPr>
            <a:r>
              <a:rPr lang="en-US" sz="1000">
                <a:solidFill>
                  <a:srgbClr val="2F2F2F"/>
                </a:solidFill>
                <a:latin typeface="Segoe UI" panose="020B0502040204020203" pitchFamily="34" charset="0"/>
              </a:rPr>
              <a:t>Kasper Bo Larsen (</a:t>
            </a:r>
            <a:r>
              <a:rPr lang="en-US" sz="1000" err="1">
                <a:solidFill>
                  <a:srgbClr val="2F2F2F"/>
                </a:solidFill>
                <a:latin typeface="Segoe UI" panose="020B0502040204020203" pitchFamily="34" charset="0"/>
              </a:rPr>
              <a:t>Fellowmind</a:t>
            </a:r>
            <a:r>
              <a:rPr lang="en-US" sz="1000">
                <a:solidFill>
                  <a:srgbClr val="2F2F2F"/>
                </a:solidFill>
                <a:latin typeface="Segoe UI" panose="020B0502040204020203" pitchFamily="34" charset="0"/>
              </a:rPr>
              <a:t>) | @Kasperbolarsen</a:t>
            </a:r>
          </a:p>
          <a:p>
            <a:pPr>
              <a:lnSpc>
                <a:spcPct val="100000"/>
              </a:lnSpc>
              <a:spcBef>
                <a:spcPts val="300"/>
              </a:spcBef>
            </a:pPr>
            <a:r>
              <a:rPr lang="en-US" sz="1000">
                <a:solidFill>
                  <a:srgbClr val="2F2F2F"/>
                </a:solidFill>
                <a:latin typeface="Segoe UI" panose="020B0502040204020203" pitchFamily="34" charset="0"/>
              </a:rPr>
              <a:t>Kathleen </a:t>
            </a:r>
            <a:r>
              <a:rPr lang="en-US" sz="1000" err="1">
                <a:solidFill>
                  <a:srgbClr val="2F2F2F"/>
                </a:solidFill>
                <a:latin typeface="Segoe UI" panose="020B0502040204020203" pitchFamily="34" charset="0"/>
              </a:rPr>
              <a:t>Boilek</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Alaka’ina</a:t>
            </a:r>
            <a:r>
              <a:rPr lang="en-US" sz="1000">
                <a:solidFill>
                  <a:srgbClr val="2F2F2F"/>
                </a:solidFill>
                <a:latin typeface="Segoe UI" panose="020B0502040204020203" pitchFamily="34" charset="0"/>
              </a:rPr>
              <a:t> Foundation) | @Kaboilek</a:t>
            </a:r>
          </a:p>
          <a:p>
            <a:pPr>
              <a:lnSpc>
                <a:spcPct val="100000"/>
              </a:lnSpc>
              <a:spcBef>
                <a:spcPts val="300"/>
              </a:spcBef>
            </a:pPr>
            <a:r>
              <a:rPr lang="en-US" sz="1000" err="1">
                <a:solidFill>
                  <a:srgbClr val="2F2F2F"/>
                </a:solidFill>
                <a:latin typeface="Segoe UI" panose="020B0502040204020203" pitchFamily="34" charset="0"/>
              </a:rPr>
              <a:t>Katleen</a:t>
            </a:r>
            <a:r>
              <a:rPr lang="en-US" sz="1000">
                <a:solidFill>
                  <a:srgbClr val="2F2F2F"/>
                </a:solidFill>
                <a:latin typeface="Segoe UI" panose="020B0502040204020203" pitchFamily="34" charset="0"/>
              </a:rPr>
              <a:t> Van Trier (</a:t>
            </a:r>
            <a:r>
              <a:rPr lang="en-US" sz="1000" err="1">
                <a:solidFill>
                  <a:srgbClr val="2F2F2F"/>
                </a:solidFill>
                <a:latin typeface="Segoe UI" panose="020B0502040204020203" pitchFamily="34" charset="0"/>
              </a:rPr>
              <a:t>Inetum-Realdolmen</a:t>
            </a:r>
            <a:r>
              <a:rPr lang="en-US" sz="1000">
                <a:solidFill>
                  <a:srgbClr val="2F2F2F"/>
                </a:solidFill>
                <a:latin typeface="Segoe UI" panose="020B0502040204020203" pitchFamily="34" charset="0"/>
              </a:rPr>
              <a:t>) | @Kvantrier</a:t>
            </a:r>
          </a:p>
          <a:p>
            <a:pPr>
              <a:lnSpc>
                <a:spcPct val="100000"/>
              </a:lnSpc>
              <a:spcBef>
                <a:spcPts val="300"/>
              </a:spcBef>
            </a:pPr>
            <a:r>
              <a:rPr lang="en-US" sz="1000">
                <a:solidFill>
                  <a:srgbClr val="2F2F2F"/>
                </a:solidFill>
                <a:latin typeface="Segoe UI" panose="020B0502040204020203" pitchFamily="34" charset="0"/>
              </a:rPr>
              <a:t>Katrin </a:t>
            </a:r>
            <a:r>
              <a:rPr lang="en-US" sz="1000" err="1">
                <a:solidFill>
                  <a:srgbClr val="2F2F2F"/>
                </a:solidFill>
                <a:latin typeface="Segoe UI" panose="020B0502040204020203" pitchFamily="34" charset="0"/>
              </a:rPr>
              <a:t>Rannaste</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Kevin McDonnell (CPS) | @Kevmcdonk</a:t>
            </a:r>
          </a:p>
          <a:p>
            <a:pPr>
              <a:lnSpc>
                <a:spcPct val="100000"/>
              </a:lnSpc>
              <a:spcBef>
                <a:spcPts val="300"/>
              </a:spcBef>
            </a:pPr>
            <a:r>
              <a:rPr lang="en-US" sz="1000">
                <a:solidFill>
                  <a:srgbClr val="2F2F2F"/>
                </a:solidFill>
                <a:latin typeface="Segoe UI" panose="020B0502040204020203" pitchFamily="34" charset="0"/>
              </a:rPr>
              <a:t>Kim Kiefer (</a:t>
            </a:r>
            <a:r>
              <a:rPr lang="en-US" sz="1000" err="1">
                <a:solidFill>
                  <a:srgbClr val="2F2F2F"/>
                </a:solidFill>
                <a:latin typeface="Segoe UI" panose="020B0502040204020203" pitchFamily="34" charset="0"/>
              </a:rPr>
              <a:t>GenTech</a:t>
            </a:r>
            <a:r>
              <a:rPr lang="en-US" sz="1000">
                <a:solidFill>
                  <a:srgbClr val="2F2F2F"/>
                </a:solidFill>
                <a:latin typeface="Segoe UI" panose="020B0502040204020203" pitchFamily="34" charset="0"/>
              </a:rPr>
              <a:t> Associates) | @Kkkiefe</a:t>
            </a:r>
          </a:p>
          <a:p>
            <a:pPr>
              <a:lnSpc>
                <a:spcPct val="100000"/>
              </a:lnSpc>
              <a:spcBef>
                <a:spcPts val="300"/>
              </a:spcBef>
            </a:pPr>
            <a:r>
              <a:rPr lang="en-US" sz="1000">
                <a:solidFill>
                  <a:srgbClr val="2F2F2F"/>
                </a:solidFill>
                <a:latin typeface="Segoe UI" panose="020B0502040204020203" pitchFamily="34" charset="0"/>
              </a:rPr>
              <a:t>Krishna </a:t>
            </a:r>
            <a:r>
              <a:rPr lang="en-US" sz="1000" err="1">
                <a:solidFill>
                  <a:srgbClr val="2F2F2F"/>
                </a:solidFill>
                <a:latin typeface="Segoe UI" panose="020B0502040204020203" pitchFamily="34" charset="0"/>
              </a:rPr>
              <a:t>Rachakonda</a:t>
            </a:r>
            <a:r>
              <a:rPr lang="en-US" sz="1000">
                <a:solidFill>
                  <a:srgbClr val="2F2F2F"/>
                </a:solidFill>
                <a:latin typeface="Segoe UI" panose="020B0502040204020203" pitchFamily="34" charset="0"/>
              </a:rPr>
              <a:t> (Catapult) | rsk2013</a:t>
            </a:r>
          </a:p>
          <a:p>
            <a:pPr>
              <a:lnSpc>
                <a:spcPct val="100000"/>
              </a:lnSpc>
              <a:spcBef>
                <a:spcPts val="300"/>
              </a:spcBef>
            </a:pPr>
            <a:r>
              <a:rPr lang="en-US" sz="1000">
                <a:solidFill>
                  <a:srgbClr val="2F2F2F"/>
                </a:solidFill>
                <a:latin typeface="Segoe UI" panose="020B0502040204020203" pitchFamily="34" charset="0"/>
              </a:rPr>
              <a:t>Kunj Balkrishna </a:t>
            </a:r>
            <a:r>
              <a:rPr lang="en-US" sz="1000" err="1">
                <a:solidFill>
                  <a:srgbClr val="2F2F2F"/>
                </a:solidFill>
                <a:latin typeface="Segoe UI" panose="020B0502040204020203" pitchFamily="34" charset="0"/>
              </a:rPr>
              <a:t>Sangani</a:t>
            </a:r>
            <a:r>
              <a:rPr lang="en-US" sz="1000">
                <a:solidFill>
                  <a:srgbClr val="2F2F2F"/>
                </a:solidFill>
                <a:latin typeface="Segoe UI" panose="020B0502040204020203" pitchFamily="34" charset="0"/>
              </a:rPr>
              <a:t> | @Sanganikunj</a:t>
            </a:r>
          </a:p>
          <a:p>
            <a:pPr>
              <a:lnSpc>
                <a:spcPct val="100000"/>
              </a:lnSpc>
              <a:spcBef>
                <a:spcPts val="300"/>
              </a:spcBef>
            </a:pPr>
            <a:r>
              <a:rPr lang="en-US" sz="1000">
                <a:solidFill>
                  <a:srgbClr val="2F2F2F"/>
                </a:solidFill>
                <a:latin typeface="Segoe UI" panose="020B0502040204020203" pitchFamily="34" charset="0"/>
              </a:rPr>
              <a:t>Kyle Bigelow | </a:t>
            </a:r>
            <a:r>
              <a:rPr lang="en-US" sz="1000" err="1">
                <a:solidFill>
                  <a:srgbClr val="2F2F2F"/>
                </a:solidFill>
                <a:latin typeface="Segoe UI" panose="020B0502040204020203" pitchFamily="34" charset="0"/>
              </a:rPr>
              <a:t>hazondata</a:t>
            </a:r>
            <a:endParaRPr lang="en-US" sz="1000">
              <a:solidFill>
                <a:srgbClr val="2F2F2F"/>
              </a:solidFill>
              <a:latin typeface="Segoe UI" panose="020B0502040204020203" pitchFamily="34" charset="0"/>
            </a:endParaRPr>
          </a:p>
        </p:txBody>
      </p:sp>
    </p:spTree>
    <p:extLst>
      <p:ext uri="{BB962C8B-B14F-4D97-AF65-F5344CB8AC3E}">
        <p14:creationId xmlns:p14="http://schemas.microsoft.com/office/powerpoint/2010/main" val="2443181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(L-P)</a:t>
            </a:r>
          </a:p>
        </p:txBody>
      </p:sp>
      <p:sp>
        <p:nvSpPr>
          <p:cNvPr id="5" name="Text Placeholder 4"/>
          <p:cNvSpPr>
            <a:spLocks noGrp="1"/>
          </p:cNvSpPr>
          <p:nvPr>
            <p:ph type="body" sz="quarter" idx="10"/>
          </p:nvPr>
        </p:nvSpPr>
        <p:spPr>
          <a:xfrm>
            <a:off x="396097" y="1066940"/>
            <a:ext cx="3640509" cy="5455340"/>
          </a:xfrm>
        </p:spPr>
        <p:txBody>
          <a:bodyPr/>
          <a:lstStyle/>
          <a:p>
            <a:pPr>
              <a:lnSpc>
                <a:spcPct val="100000"/>
              </a:lnSpc>
              <a:spcBef>
                <a:spcPts val="300"/>
              </a:spcBef>
            </a:pPr>
            <a:r>
              <a:rPr lang="en-US" sz="1000">
                <a:solidFill>
                  <a:srgbClr val="2F2F2F"/>
                </a:solidFill>
                <a:latin typeface="Segoe UI" panose="020B0502040204020203" pitchFamily="34" charset="0"/>
              </a:rPr>
              <a:t>Lance Yoder (Cerner) | @Lyoder</a:t>
            </a:r>
          </a:p>
          <a:p>
            <a:pPr>
              <a:lnSpc>
                <a:spcPct val="100000"/>
              </a:lnSpc>
              <a:spcBef>
                <a:spcPts val="300"/>
              </a:spcBef>
            </a:pPr>
            <a:r>
              <a:rPr lang="en-US" sz="1000">
                <a:solidFill>
                  <a:srgbClr val="2F2F2F"/>
                </a:solidFill>
                <a:latin typeface="Segoe UI" panose="020B0502040204020203" pitchFamily="34" charset="0"/>
              </a:rPr>
              <a:t>Laura Kokkarinen (Sulava) | @LauraKokkarinen</a:t>
            </a:r>
          </a:p>
          <a:p>
            <a:pPr>
              <a:lnSpc>
                <a:spcPct val="100000"/>
              </a:lnSpc>
              <a:spcBef>
                <a:spcPts val="300"/>
              </a:spcBef>
            </a:pPr>
            <a:r>
              <a:rPr lang="en-US" sz="1000">
                <a:solidFill>
                  <a:srgbClr val="2F2F2F"/>
                </a:solidFill>
                <a:latin typeface="Segoe UI" panose="020B0502040204020203" pitchFamily="34" charset="0"/>
              </a:rPr>
              <a:t>Laurent </a:t>
            </a:r>
            <a:r>
              <a:rPr lang="en-US" sz="1000" err="1">
                <a:solidFill>
                  <a:srgbClr val="2F2F2F"/>
                </a:solidFill>
                <a:latin typeface="Segoe UI" panose="020B0502040204020203" pitchFamily="34" charset="0"/>
              </a:rPr>
              <a:t>Egbakou</a:t>
            </a:r>
            <a:r>
              <a:rPr lang="en-US" sz="1000">
                <a:solidFill>
                  <a:srgbClr val="2F2F2F"/>
                </a:solidFill>
                <a:latin typeface="Segoe UI" panose="020B0502040204020203" pitchFamily="34" charset="0"/>
              </a:rPr>
              <a:t> | @Lioncoding</a:t>
            </a:r>
          </a:p>
          <a:p>
            <a:pPr>
              <a:lnSpc>
                <a:spcPct val="100000"/>
              </a:lnSpc>
              <a:spcBef>
                <a:spcPts val="300"/>
              </a:spcBef>
            </a:pPr>
            <a:r>
              <a:rPr lang="en-US" sz="1000">
                <a:solidFill>
                  <a:srgbClr val="2F2F2F"/>
                </a:solidFill>
                <a:latin typeface="Segoe UI" panose="020B0502040204020203" pitchFamily="34" charset="0"/>
              </a:rPr>
              <a:t>Lee Ford ( </a:t>
            </a:r>
            <a:r>
              <a:rPr lang="en-US" sz="1000" err="1">
                <a:solidFill>
                  <a:srgbClr val="2F2F2F"/>
                </a:solidFill>
                <a:latin typeface="Segoe UI" panose="020B0502040204020203" pitchFamily="34" charset="0"/>
              </a:rPr>
              <a:t>Symity</a:t>
            </a:r>
            <a:r>
              <a:rPr lang="en-US" sz="1000">
                <a:solidFill>
                  <a:srgbClr val="2F2F2F"/>
                </a:solidFill>
                <a:latin typeface="Segoe UI" panose="020B0502040204020203" pitchFamily="34" charset="0"/>
              </a:rPr>
              <a:t>) | @Lee_Ford</a:t>
            </a:r>
          </a:p>
          <a:p>
            <a:pPr>
              <a:lnSpc>
                <a:spcPct val="100000"/>
              </a:lnSpc>
              <a:spcBef>
                <a:spcPts val="300"/>
              </a:spcBef>
            </a:pPr>
            <a:r>
              <a:rPr lang="en-US" sz="1000">
                <a:solidFill>
                  <a:srgbClr val="2F2F2F"/>
                </a:solidFill>
                <a:latin typeface="Segoe UI" panose="020B0502040204020203" pitchFamily="34" charset="0"/>
              </a:rPr>
              <a:t>Leon </a:t>
            </a:r>
            <a:r>
              <a:rPr lang="en-US" sz="1000" err="1">
                <a:solidFill>
                  <a:srgbClr val="2F2F2F"/>
                </a:solidFill>
                <a:latin typeface="Segoe UI" panose="020B0502040204020203" pitchFamily="34" charset="0"/>
              </a:rPr>
              <a:t>Armston</a:t>
            </a:r>
            <a:r>
              <a:rPr lang="en-US" sz="1000">
                <a:solidFill>
                  <a:srgbClr val="2F2F2F"/>
                </a:solidFill>
                <a:latin typeface="Segoe UI" panose="020B0502040204020203" pitchFamily="34" charset="0"/>
              </a:rPr>
              <a:t> (Intelogy) | @LeonArmston</a:t>
            </a:r>
          </a:p>
          <a:p>
            <a:pPr>
              <a:lnSpc>
                <a:spcPct val="100000"/>
              </a:lnSpc>
              <a:spcBef>
                <a:spcPts val="300"/>
              </a:spcBef>
            </a:pPr>
            <a:r>
              <a:rPr lang="en-US" sz="1000">
                <a:solidFill>
                  <a:srgbClr val="2F2F2F"/>
                </a:solidFill>
                <a:latin typeface="Segoe UI" panose="020B0502040204020203" pitchFamily="34" charset="0"/>
              </a:rPr>
              <a:t>Lindsay Shelton (Stowers Institute for Medical Research) | @Lshelton_tech</a:t>
            </a:r>
          </a:p>
          <a:p>
            <a:pPr>
              <a:lnSpc>
                <a:spcPct val="100000"/>
              </a:lnSpc>
              <a:spcBef>
                <a:spcPts val="300"/>
              </a:spcBef>
            </a:pPr>
            <a:r>
              <a:rPr lang="en-US" sz="1000">
                <a:solidFill>
                  <a:srgbClr val="2F2F2F"/>
                </a:solidFill>
                <a:latin typeface="Segoe UI" panose="020B0502040204020203" pitchFamily="34" charset="0"/>
              </a:rPr>
              <a:t>Loïc Cimon (Sogeti) | @LoicCimon</a:t>
            </a:r>
          </a:p>
          <a:p>
            <a:pPr>
              <a:lnSpc>
                <a:spcPct val="100000"/>
              </a:lnSpc>
              <a:spcBef>
                <a:spcPts val="300"/>
              </a:spcBef>
            </a:pPr>
            <a:r>
              <a:rPr lang="en-US" sz="1000">
                <a:solidFill>
                  <a:srgbClr val="2F2F2F"/>
                </a:solidFill>
                <a:latin typeface="Segoe UI" panose="020B0502040204020203" pitchFamily="34" charset="0"/>
              </a:rPr>
              <a:t>Luise Freese (M365Princess) | @LuiseFreese</a:t>
            </a:r>
          </a:p>
          <a:p>
            <a:pPr>
              <a:lnSpc>
                <a:spcPct val="100000"/>
              </a:lnSpc>
              <a:spcBef>
                <a:spcPts val="300"/>
              </a:spcBef>
            </a:pPr>
            <a:r>
              <a:rPr lang="en-US" sz="1000">
                <a:solidFill>
                  <a:srgbClr val="2F2F2F"/>
                </a:solidFill>
                <a:latin typeface="Segoe UI" panose="020B0502040204020203" pitchFamily="34" charset="0"/>
              </a:rPr>
              <a:t>Manickam </a:t>
            </a:r>
            <a:r>
              <a:rPr lang="en-US" sz="1000" err="1">
                <a:solidFill>
                  <a:srgbClr val="2F2F2F"/>
                </a:solidFill>
                <a:latin typeface="Segoe UI" panose="020B0502040204020203" pitchFamily="34" charset="0"/>
              </a:rPr>
              <a:t>Sethuramalingam</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microland</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Manjunath Puttaswamy (Momentive Performance Materials India Private Limited) | @ManjunathPutta3</a:t>
            </a:r>
          </a:p>
          <a:p>
            <a:pPr>
              <a:lnSpc>
                <a:spcPct val="100000"/>
              </a:lnSpc>
              <a:spcBef>
                <a:spcPts val="300"/>
              </a:spcBef>
            </a:pPr>
            <a:r>
              <a:rPr lang="en-US" sz="1000">
                <a:solidFill>
                  <a:srgbClr val="2F2F2F"/>
                </a:solidFill>
                <a:latin typeface="Segoe UI" panose="020B0502040204020203" pitchFamily="34" charset="0"/>
              </a:rPr>
              <a:t>Marc Anderson (Sympraxis Consulting) | @Sympmarc</a:t>
            </a:r>
          </a:p>
          <a:p>
            <a:pPr>
              <a:lnSpc>
                <a:spcPct val="100000"/>
              </a:lnSpc>
              <a:spcBef>
                <a:spcPts val="300"/>
              </a:spcBef>
            </a:pPr>
            <a:r>
              <a:rPr lang="en-US" sz="1000">
                <a:solidFill>
                  <a:srgbClr val="2F2F2F"/>
                </a:solidFill>
                <a:latin typeface="Segoe UI" panose="020B0502040204020203" pitchFamily="34" charset="0"/>
              </a:rPr>
              <a:t>Markus </a:t>
            </a:r>
            <a:r>
              <a:rPr lang="en-US" sz="1000" err="1">
                <a:solidFill>
                  <a:srgbClr val="2F2F2F"/>
                </a:solidFill>
                <a:latin typeface="Segoe UI" panose="020B0502040204020203" pitchFamily="34" charset="0"/>
              </a:rPr>
              <a:t>Joschko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jocsch</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Markus Möller (Avanade) | @Moeller2_0</a:t>
            </a:r>
          </a:p>
          <a:p>
            <a:pPr>
              <a:lnSpc>
                <a:spcPct val="100000"/>
              </a:lnSpc>
              <a:spcBef>
                <a:spcPts val="300"/>
              </a:spcBef>
            </a:pPr>
            <a:r>
              <a:rPr lang="en-US" sz="1000">
                <a:solidFill>
                  <a:srgbClr val="2F2F2F"/>
                </a:solidFill>
                <a:latin typeface="Segoe UI" panose="020B0502040204020203" pitchFamily="34" charset="0"/>
              </a:rPr>
              <a:t>Martin </a:t>
            </a:r>
            <a:r>
              <a:rPr lang="en-US" sz="1000" err="1">
                <a:solidFill>
                  <a:srgbClr val="2F2F2F"/>
                </a:solidFill>
                <a:latin typeface="Segoe UI" panose="020B0502040204020203" pitchFamily="34" charset="0"/>
              </a:rPr>
              <a:t>Lingstuyl</a:t>
            </a:r>
            <a:r>
              <a:rPr lang="en-US" sz="1000">
                <a:solidFill>
                  <a:srgbClr val="2F2F2F"/>
                </a:solidFill>
                <a:latin typeface="Segoe UI" panose="020B0502040204020203" pitchFamily="34" charset="0"/>
              </a:rPr>
              <a:t> | @Martinlingstuy</a:t>
            </a:r>
          </a:p>
          <a:p>
            <a:pPr>
              <a:lnSpc>
                <a:spcPct val="100000"/>
              </a:lnSpc>
              <a:spcBef>
                <a:spcPts val="300"/>
              </a:spcBef>
            </a:pPr>
            <a:r>
              <a:rPr lang="en-US" sz="1000">
                <a:solidFill>
                  <a:srgbClr val="2F2F2F"/>
                </a:solidFill>
                <a:latin typeface="Segoe UI" panose="020B0502040204020203" pitchFamily="34" charset="0"/>
              </a:rPr>
              <a:t>Matt Beard (Data8) | @Mattybeard</a:t>
            </a:r>
          </a:p>
          <a:p>
            <a:pPr>
              <a:lnSpc>
                <a:spcPct val="100000"/>
              </a:lnSpc>
              <a:spcBef>
                <a:spcPts val="300"/>
              </a:spcBef>
            </a:pPr>
            <a:r>
              <a:rPr lang="en-US" sz="1000" err="1">
                <a:solidFill>
                  <a:srgbClr val="2F2F2F"/>
                </a:solidFill>
                <a:latin typeface="Segoe UI" panose="020B0502040204020203" pitchFamily="34" charset="0"/>
              </a:rPr>
              <a:t>Mathijs</a:t>
            </a:r>
            <a:r>
              <a:rPr lang="en-US" sz="1000">
                <a:solidFill>
                  <a:srgbClr val="2F2F2F"/>
                </a:solidFill>
                <a:latin typeface="Segoe UI" panose="020B0502040204020203" pitchFamily="34" charset="0"/>
              </a:rPr>
              <a:t> Verbeeck | </a:t>
            </a:r>
            <a:r>
              <a:rPr lang="en-US" sz="1000" err="1">
                <a:solidFill>
                  <a:srgbClr val="2F2F2F"/>
                </a:solidFill>
                <a:latin typeface="Segoe UI" panose="020B0502040204020203" pitchFamily="34" charset="0"/>
              </a:rPr>
              <a:t>MathijsVerbeeck</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Matt Collins-Jones | @D365Geek</a:t>
            </a:r>
          </a:p>
          <a:p>
            <a:pPr>
              <a:lnSpc>
                <a:spcPct val="100000"/>
              </a:lnSpc>
              <a:spcBef>
                <a:spcPts val="300"/>
              </a:spcBef>
            </a:pPr>
            <a:r>
              <a:rPr lang="en-US" sz="1000">
                <a:solidFill>
                  <a:srgbClr val="2F2F2F"/>
                </a:solidFill>
                <a:latin typeface="Segoe UI" panose="020B0502040204020203" pitchFamily="34" charset="0"/>
              </a:rPr>
              <a:t>Michael Blumenthal (M365chicago.com) | @MichaelBL</a:t>
            </a:r>
          </a:p>
          <a:p>
            <a:pPr>
              <a:lnSpc>
                <a:spcPct val="100000"/>
              </a:lnSpc>
              <a:spcBef>
                <a:spcPts val="300"/>
              </a:spcBef>
            </a:pPr>
            <a:r>
              <a:rPr lang="en-US" sz="1000">
                <a:solidFill>
                  <a:srgbClr val="2F2F2F"/>
                </a:solidFill>
                <a:latin typeface="Segoe UI" panose="020B0502040204020203" pitchFamily="34" charset="0"/>
              </a:rPr>
              <a:t>Michaël Maillot ( </a:t>
            </a:r>
            <a:r>
              <a:rPr lang="en-US" sz="1000" err="1">
                <a:solidFill>
                  <a:srgbClr val="2F2F2F"/>
                </a:solidFill>
                <a:latin typeface="Segoe UI" panose="020B0502040204020203" pitchFamily="34" charset="0"/>
              </a:rPr>
              <a:t>OnePoint</a:t>
            </a:r>
            <a:r>
              <a:rPr lang="en-US" sz="1000">
                <a:solidFill>
                  <a:srgbClr val="2F2F2F"/>
                </a:solidFill>
                <a:latin typeface="Segoe UI" panose="020B0502040204020203" pitchFamily="34" charset="0"/>
              </a:rPr>
              <a:t>) | @michael_maillot</a:t>
            </a:r>
          </a:p>
          <a:p>
            <a:pPr>
              <a:lnSpc>
                <a:spcPct val="100000"/>
              </a:lnSpc>
              <a:spcBef>
                <a:spcPts val="300"/>
              </a:spcBef>
            </a:pPr>
            <a:r>
              <a:rPr lang="en-US" sz="1000">
                <a:solidFill>
                  <a:srgbClr val="2F2F2F"/>
                </a:solidFill>
                <a:latin typeface="Segoe UI" panose="020B0502040204020203" pitchFamily="34" charset="0"/>
              </a:rPr>
              <a:t>Michael Roth ( ITP) | @MichaelRoth42</a:t>
            </a:r>
          </a:p>
          <a:p>
            <a:pPr>
              <a:lnSpc>
                <a:spcPct val="100000"/>
              </a:lnSpc>
              <a:spcBef>
                <a:spcPts val="300"/>
              </a:spcBef>
            </a:pPr>
            <a:r>
              <a:rPr lang="en-US" sz="1000">
                <a:solidFill>
                  <a:srgbClr val="2F2F2F"/>
                </a:solidFill>
                <a:latin typeface="Segoe UI" panose="020B0502040204020203" pitchFamily="34" charset="0"/>
              </a:rPr>
              <a:t>Michal </a:t>
            </a:r>
            <a:r>
              <a:rPr lang="en-US" sz="1000" err="1">
                <a:solidFill>
                  <a:srgbClr val="2F2F2F"/>
                </a:solidFill>
                <a:latin typeface="Segoe UI" panose="020B0502040204020203" pitchFamily="34" charset="0"/>
              </a:rPr>
              <a:t>Guzowski</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Developico</a:t>
            </a:r>
            <a:r>
              <a:rPr lang="en-US" sz="1000">
                <a:solidFill>
                  <a:srgbClr val="2F2F2F"/>
                </a:solidFill>
                <a:latin typeface="Segoe UI" panose="020B0502040204020203" pitchFamily="34" charset="0"/>
              </a:rPr>
              <a:t>) | @Abcguzowski</a:t>
            </a:r>
          </a:p>
          <a:p>
            <a:pPr>
              <a:lnSpc>
                <a:spcPct val="100000"/>
              </a:lnSpc>
              <a:spcBef>
                <a:spcPts val="300"/>
              </a:spcBef>
            </a:pPr>
            <a:r>
              <a:rPr lang="en-US" sz="1000">
                <a:solidFill>
                  <a:srgbClr val="2F2F2F"/>
                </a:solidFill>
                <a:latin typeface="Segoe UI" panose="020B0502040204020203" pitchFamily="34" charset="0"/>
              </a:rPr>
              <a:t>Michal </a:t>
            </a:r>
            <a:r>
              <a:rPr lang="en-US" sz="1000" err="1">
                <a:solidFill>
                  <a:srgbClr val="2F2F2F"/>
                </a:solidFill>
                <a:latin typeface="Segoe UI" panose="020B0502040204020203" pitchFamily="34" charset="0"/>
              </a:rPr>
              <a:t>Romiszewski</a:t>
            </a:r>
            <a:r>
              <a:rPr lang="en-US" sz="1000">
                <a:solidFill>
                  <a:srgbClr val="2F2F2F"/>
                </a:solidFill>
                <a:latin typeface="Segoe UI" panose="020B0502040204020203" pitchFamily="34" charset="0"/>
              </a:rPr>
              <a:t> | @Romiszewski</a:t>
            </a:r>
          </a:p>
          <a:p>
            <a:pPr>
              <a:lnSpc>
                <a:spcPct val="100000"/>
              </a:lnSpc>
              <a:spcBef>
                <a:spcPts val="300"/>
              </a:spcBef>
            </a:pPr>
            <a:r>
              <a:rPr lang="en-US" sz="1000">
                <a:solidFill>
                  <a:srgbClr val="2F2F2F"/>
                </a:solidFill>
                <a:latin typeface="Segoe UI" panose="020B0502040204020203" pitchFamily="34" charset="0"/>
              </a:rPr>
              <a:t>Michal Ziemba (</a:t>
            </a:r>
            <a:r>
              <a:rPr lang="en-US" sz="1000" err="1">
                <a:solidFill>
                  <a:srgbClr val="2F2F2F"/>
                </a:solidFill>
                <a:latin typeface="Segoe UI" panose="020B0502040204020203" pitchFamily="34" charset="0"/>
              </a:rPr>
              <a:t>Flugger</a:t>
            </a:r>
            <a:r>
              <a:rPr lang="en-US" sz="1000">
                <a:solidFill>
                  <a:srgbClr val="2F2F2F"/>
                </a:solidFill>
                <a:latin typeface="Segoe UI" panose="020B0502040204020203" pitchFamily="34" charset="0"/>
              </a:rPr>
              <a:t>) | @Michal_Ziemba</a:t>
            </a:r>
          </a:p>
          <a:p>
            <a:pPr>
              <a:lnSpc>
                <a:spcPct val="100000"/>
              </a:lnSpc>
              <a:spcBef>
                <a:spcPts val="300"/>
              </a:spcBef>
            </a:pPr>
            <a:r>
              <a:rPr lang="en-US" sz="1000">
                <a:solidFill>
                  <a:srgbClr val="2F2F2F"/>
                </a:solidFill>
                <a:latin typeface="Segoe UI" panose="020B0502040204020203" pitchFamily="34" charset="0"/>
              </a:rPr>
              <a:t>Michel Mendes | @Michelcarlo</a:t>
            </a:r>
          </a:p>
          <a:p>
            <a:pPr>
              <a:lnSpc>
                <a:spcPct val="100000"/>
              </a:lnSpc>
              <a:spcBef>
                <a:spcPts val="300"/>
              </a:spcBef>
            </a:pPr>
            <a:r>
              <a:rPr lang="en-US" sz="1000">
                <a:solidFill>
                  <a:srgbClr val="2F2F2F"/>
                </a:solidFill>
                <a:latin typeface="Segoe UI" panose="020B0502040204020203" pitchFamily="34" charset="0"/>
              </a:rPr>
              <a:t>Michelle Heisler (Hennepin County)</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570756"/>
          </a:xfrm>
        </p:spPr>
        <p:txBody>
          <a:bodyPr/>
          <a:lstStyle/>
          <a:p>
            <a:pPr>
              <a:lnSpc>
                <a:spcPct val="100000"/>
              </a:lnSpc>
              <a:spcBef>
                <a:spcPts val="300"/>
              </a:spcBef>
            </a:pPr>
            <a:r>
              <a:rPr lang="en-US" sz="1000">
                <a:solidFill>
                  <a:srgbClr val="2F2F2F"/>
                </a:solidFill>
                <a:latin typeface="Segoe UI" panose="020B0502040204020203" pitchFamily="34" charset="0"/>
              </a:rPr>
              <a:t>Miguel Angel García | @Miangama</a:t>
            </a:r>
          </a:p>
          <a:p>
            <a:pPr>
              <a:lnSpc>
                <a:spcPct val="100000"/>
              </a:lnSpc>
              <a:spcBef>
                <a:spcPts val="300"/>
              </a:spcBef>
            </a:pPr>
            <a:r>
              <a:rPr lang="en-US" sz="1000">
                <a:solidFill>
                  <a:srgbClr val="2F2F2F"/>
                </a:solidFill>
                <a:latin typeface="Segoe UI" panose="020B0502040204020203" pitchFamily="34" charset="0"/>
              </a:rPr>
              <a:t>Milan </a:t>
            </a:r>
            <a:r>
              <a:rPr lang="en-US" sz="1000" err="1">
                <a:solidFill>
                  <a:srgbClr val="2F2F2F"/>
                </a:solidFill>
                <a:latin typeface="Segoe UI" panose="020B0502040204020203" pitchFamily="34" charset="0"/>
              </a:rPr>
              <a:t>Holemans</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milanholemans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Mike Duffy (Boardwalk Pipelines) | @Mike_duffy</a:t>
            </a:r>
          </a:p>
          <a:p>
            <a:pPr>
              <a:lnSpc>
                <a:spcPct val="100000"/>
              </a:lnSpc>
              <a:spcBef>
                <a:spcPts val="300"/>
              </a:spcBef>
            </a:pPr>
            <a:r>
              <a:rPr lang="en-US" sz="1000">
                <a:solidFill>
                  <a:srgbClr val="2F2F2F"/>
                </a:solidFill>
                <a:latin typeface="Segoe UI" panose="020B0502040204020203" pitchFamily="34" charset="0"/>
              </a:rPr>
              <a:t>Mike Dumka (Habanero Consulting) | @Mikedumka</a:t>
            </a:r>
          </a:p>
          <a:p>
            <a:pPr>
              <a:lnSpc>
                <a:spcPct val="100000"/>
              </a:lnSpc>
              <a:spcBef>
                <a:spcPts val="300"/>
              </a:spcBef>
            </a:pPr>
            <a:r>
              <a:rPr lang="en-US" sz="1000">
                <a:solidFill>
                  <a:srgbClr val="2F2F2F"/>
                </a:solidFill>
                <a:latin typeface="Segoe UI" panose="020B0502040204020203" pitchFamily="34" charset="0"/>
              </a:rPr>
              <a:t>Mike </a:t>
            </a:r>
            <a:r>
              <a:rPr lang="en-US" sz="1000" err="1">
                <a:solidFill>
                  <a:srgbClr val="2F2F2F"/>
                </a:solidFill>
                <a:latin typeface="Segoe UI" panose="020B0502040204020203" pitchFamily="34" charset="0"/>
              </a:rPr>
              <a:t>Homol</a:t>
            </a:r>
            <a:r>
              <a:rPr lang="en-US" sz="1000">
                <a:solidFill>
                  <a:srgbClr val="2F2F2F"/>
                </a:solidFill>
                <a:latin typeface="Segoe UI" panose="020B0502040204020203" pitchFamily="34" charset="0"/>
              </a:rPr>
              <a:t> (ThreeWill) | @homol</a:t>
            </a:r>
          </a:p>
          <a:p>
            <a:pPr>
              <a:lnSpc>
                <a:spcPct val="100000"/>
              </a:lnSpc>
              <a:spcBef>
                <a:spcPts val="300"/>
              </a:spcBef>
            </a:pPr>
            <a:r>
              <a:rPr lang="en-US" sz="1000">
                <a:solidFill>
                  <a:srgbClr val="2F2F2F"/>
                </a:solidFill>
                <a:latin typeface="Segoe UI" panose="020B0502040204020203" pitchFamily="34" charset="0"/>
              </a:rPr>
              <a:t>Mike </a:t>
            </a:r>
            <a:r>
              <a:rPr lang="en-US" sz="1000" err="1">
                <a:solidFill>
                  <a:srgbClr val="2F2F2F"/>
                </a:solidFill>
                <a:latin typeface="Segoe UI" panose="020B0502040204020203" pitchFamily="34" charset="0"/>
              </a:rPr>
              <a:t>Zimm</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mikezimm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Mohammad Amer (Atea Global Services) | @Mohammad3mer</a:t>
            </a:r>
          </a:p>
          <a:p>
            <a:pPr>
              <a:lnSpc>
                <a:spcPct val="100000"/>
              </a:lnSpc>
              <a:spcBef>
                <a:spcPts val="300"/>
              </a:spcBef>
            </a:pPr>
            <a:r>
              <a:rPr lang="en-US" sz="1000">
                <a:solidFill>
                  <a:srgbClr val="2F2F2F"/>
                </a:solidFill>
                <a:latin typeface="Segoe UI" panose="020B0502040204020203" pitchFamily="34" charset="0"/>
              </a:rPr>
              <a:t>Nader </a:t>
            </a:r>
            <a:r>
              <a:rPr lang="en-US" sz="1000" err="1">
                <a:solidFill>
                  <a:srgbClr val="2F2F2F"/>
                </a:solidFill>
                <a:latin typeface="Segoe UI" panose="020B0502040204020203" pitchFamily="34" charset="0"/>
              </a:rPr>
              <a:t>Hadjebi</a:t>
            </a:r>
            <a:r>
              <a:rPr lang="en-US" sz="1000">
                <a:solidFill>
                  <a:srgbClr val="2F2F2F"/>
                </a:solidFill>
                <a:latin typeface="Segoe UI" panose="020B0502040204020203" pitchFamily="34" charset="0"/>
              </a:rPr>
              <a:t> | @nader2015</a:t>
            </a:r>
          </a:p>
          <a:p>
            <a:pPr>
              <a:lnSpc>
                <a:spcPct val="100000"/>
              </a:lnSpc>
              <a:spcBef>
                <a:spcPts val="300"/>
              </a:spcBef>
            </a:pPr>
            <a:r>
              <a:rPr lang="en-US" sz="1000">
                <a:solidFill>
                  <a:srgbClr val="2F2F2F"/>
                </a:solidFill>
                <a:latin typeface="Segoe UI" panose="020B0502040204020203" pitchFamily="34" charset="0"/>
              </a:rPr>
              <a:t>Nanddeep Nachan | @nanddeepNachan</a:t>
            </a:r>
          </a:p>
          <a:p>
            <a:pPr>
              <a:lnSpc>
                <a:spcPct val="100000"/>
              </a:lnSpc>
              <a:spcBef>
                <a:spcPts val="300"/>
              </a:spcBef>
            </a:pPr>
            <a:r>
              <a:rPr lang="en-US" sz="1000">
                <a:solidFill>
                  <a:srgbClr val="2F2F2F"/>
                </a:solidFill>
                <a:latin typeface="Segoe UI" panose="020B0502040204020203" pitchFamily="34" charset="0"/>
              </a:rPr>
              <a:t>Nathan </a:t>
            </a:r>
            <a:r>
              <a:rPr lang="en-US" sz="1000" err="1">
                <a:solidFill>
                  <a:srgbClr val="2F2F2F"/>
                </a:solidFill>
                <a:latin typeface="Segoe UI" panose="020B0502040204020203" pitchFamily="34" charset="0"/>
              </a:rPr>
              <a:t>Zipf</a:t>
            </a:r>
            <a:r>
              <a:rPr lang="en-US" sz="1000">
                <a:solidFill>
                  <a:srgbClr val="2F2F2F"/>
                </a:solidFill>
                <a:latin typeface="Segoe UI" panose="020B0502040204020203" pitchFamily="34" charset="0"/>
              </a:rPr>
              <a:t> | NathZ1</a:t>
            </a:r>
          </a:p>
          <a:p>
            <a:pPr>
              <a:lnSpc>
                <a:spcPct val="100000"/>
              </a:lnSpc>
              <a:spcBef>
                <a:spcPts val="300"/>
              </a:spcBef>
            </a:pPr>
            <a:r>
              <a:rPr lang="en-US" sz="1000">
                <a:solidFill>
                  <a:srgbClr val="2F2F2F"/>
                </a:solidFill>
                <a:latin typeface="Segoe UI" panose="020B0502040204020203" pitchFamily="34" charset="0"/>
              </a:rPr>
              <a:t>Naveen Karla | @naveen67</a:t>
            </a:r>
          </a:p>
          <a:p>
            <a:pPr>
              <a:lnSpc>
                <a:spcPct val="100000"/>
              </a:lnSpc>
              <a:spcBef>
                <a:spcPts val="300"/>
              </a:spcBef>
            </a:pPr>
            <a:r>
              <a:rPr lang="en-US" sz="1000">
                <a:solidFill>
                  <a:srgbClr val="2F2F2F"/>
                </a:solidFill>
                <a:latin typeface="Segoe UI" panose="020B0502040204020203" pitchFamily="34" charset="0"/>
              </a:rPr>
              <a:t>Nicole Fleming (Sherwin Williams)</a:t>
            </a:r>
          </a:p>
          <a:p>
            <a:pPr>
              <a:lnSpc>
                <a:spcPct val="100000"/>
              </a:lnSpc>
              <a:spcBef>
                <a:spcPts val="300"/>
              </a:spcBef>
            </a:pPr>
            <a:r>
              <a:rPr lang="en-US" sz="1000">
                <a:solidFill>
                  <a:srgbClr val="2F2F2F"/>
                </a:solidFill>
                <a:latin typeface="Segoe UI" panose="020B0502040204020203" pitchFamily="34" charset="0"/>
              </a:rPr>
              <a:t>Nikki Chapple (</a:t>
            </a:r>
            <a:r>
              <a:rPr lang="en-US" sz="1000" err="1">
                <a:solidFill>
                  <a:srgbClr val="2F2F2F"/>
                </a:solidFill>
                <a:latin typeface="Segoe UI" panose="020B0502040204020203" pitchFamily="34" charset="0"/>
              </a:rPr>
              <a:t>Cloudway</a:t>
            </a:r>
            <a:r>
              <a:rPr lang="en-US" sz="1000">
                <a:solidFill>
                  <a:srgbClr val="2F2F2F"/>
                </a:solidFill>
                <a:latin typeface="Segoe UI" panose="020B0502040204020203" pitchFamily="34" charset="0"/>
              </a:rPr>
              <a:t>) | @Chapplenikki</a:t>
            </a:r>
          </a:p>
          <a:p>
            <a:pPr>
              <a:lnSpc>
                <a:spcPct val="100000"/>
              </a:lnSpc>
              <a:spcBef>
                <a:spcPts val="300"/>
              </a:spcBef>
            </a:pPr>
            <a:r>
              <a:rPr lang="en-US" sz="1000">
                <a:solidFill>
                  <a:srgbClr val="2F2F2F"/>
                </a:solidFill>
                <a:latin typeface="Segoe UI" panose="020B0502040204020203" pitchFamily="34" charset="0"/>
              </a:rPr>
              <a:t>Nizar </a:t>
            </a:r>
            <a:r>
              <a:rPr lang="en-US" sz="1000" err="1">
                <a:solidFill>
                  <a:srgbClr val="2F2F2F"/>
                </a:solidFill>
                <a:latin typeface="Segoe UI" panose="020B0502040204020203" pitchFamily="34" charset="0"/>
              </a:rPr>
              <a:t>Grindi</a:t>
            </a:r>
            <a:r>
              <a:rPr lang="en-US" sz="1000">
                <a:solidFill>
                  <a:srgbClr val="2F2F2F"/>
                </a:solidFill>
                <a:latin typeface="Segoe UI" panose="020B0502040204020203" pitchFamily="34" charset="0"/>
              </a:rPr>
              <a:t> (Avanade) | @nizar_grindi</a:t>
            </a:r>
          </a:p>
          <a:p>
            <a:pPr>
              <a:lnSpc>
                <a:spcPct val="100000"/>
              </a:lnSpc>
              <a:spcBef>
                <a:spcPts val="300"/>
              </a:spcBef>
            </a:pPr>
            <a:r>
              <a:rPr lang="en-US" sz="1000">
                <a:solidFill>
                  <a:srgbClr val="2F2F2F"/>
                </a:solidFill>
                <a:latin typeface="Segoe UI" panose="020B0502040204020203" pitchFamily="34" charset="0"/>
              </a:rPr>
              <a:t>Norm Young (</a:t>
            </a:r>
            <a:r>
              <a:rPr lang="en-US" sz="1000" err="1">
                <a:solidFill>
                  <a:srgbClr val="2F2F2F"/>
                </a:solidFill>
                <a:latin typeface="Segoe UI" panose="020B0502040204020203" pitchFamily="34" charset="0"/>
              </a:rPr>
              <a:t>UnlimitedViz</a:t>
            </a:r>
            <a:r>
              <a:rPr lang="en-US" sz="1000">
                <a:solidFill>
                  <a:srgbClr val="2F2F2F"/>
                </a:solidFill>
                <a:latin typeface="Segoe UI" panose="020B0502040204020203" pitchFamily="34" charset="0"/>
              </a:rPr>
              <a:t>) | @Stormin_30</a:t>
            </a:r>
          </a:p>
          <a:p>
            <a:pPr>
              <a:lnSpc>
                <a:spcPct val="100000"/>
              </a:lnSpc>
              <a:spcBef>
                <a:spcPts val="300"/>
              </a:spcBef>
            </a:pPr>
            <a:r>
              <a:rPr lang="en-US" sz="1000">
                <a:solidFill>
                  <a:srgbClr val="2F2F2F"/>
                </a:solidFill>
                <a:latin typeface="Segoe UI" panose="020B0502040204020203" pitchFamily="34" charset="0"/>
              </a:rPr>
              <a:t>Omar Stewart | @OmarStewey</a:t>
            </a:r>
          </a:p>
          <a:p>
            <a:pPr>
              <a:lnSpc>
                <a:spcPct val="100000"/>
              </a:lnSpc>
              <a:spcBef>
                <a:spcPts val="300"/>
              </a:spcBef>
            </a:pPr>
            <a:r>
              <a:rPr lang="en-US" sz="1000">
                <a:solidFill>
                  <a:srgbClr val="2F2F2F"/>
                </a:solidFill>
                <a:latin typeface="Segoe UI" panose="020B0502040204020203" pitchFamily="34" charset="0"/>
              </a:rPr>
              <a:t>Paolo Pialorsi (PiaSys.com) | @PaoloPia</a:t>
            </a:r>
          </a:p>
          <a:p>
            <a:pPr>
              <a:lnSpc>
                <a:spcPct val="100000"/>
              </a:lnSpc>
              <a:spcBef>
                <a:spcPts val="300"/>
              </a:spcBef>
            </a:pPr>
            <a:r>
              <a:rPr lang="en-US" sz="1000">
                <a:solidFill>
                  <a:srgbClr val="2F2F2F"/>
                </a:solidFill>
                <a:latin typeface="Segoe UI" panose="020B0502040204020203" pitchFamily="34" charset="0"/>
              </a:rPr>
              <a:t>Patrick de </a:t>
            </a:r>
            <a:r>
              <a:rPr lang="en-US" sz="1000" err="1">
                <a:solidFill>
                  <a:srgbClr val="2F2F2F"/>
                </a:solidFill>
                <a:latin typeface="Segoe UI" panose="020B0502040204020203" pitchFamily="34" charset="0"/>
              </a:rPr>
              <a:t>Lanoy</a:t>
            </a:r>
            <a:r>
              <a:rPr lang="en-US" sz="1000">
                <a:solidFill>
                  <a:srgbClr val="2F2F2F"/>
                </a:solidFill>
                <a:latin typeface="Segoe UI" panose="020B0502040204020203" pitchFamily="34" charset="0"/>
              </a:rPr>
              <a:t>(</a:t>
            </a:r>
            <a:r>
              <a:rPr lang="en-US" sz="1000" err="1">
                <a:solidFill>
                  <a:srgbClr val="2F2F2F"/>
                </a:solidFill>
                <a:latin typeface="Segoe UI" panose="020B0502040204020203" pitchFamily="34" charset="0"/>
              </a:rPr>
              <a:t>EmpowerTech</a:t>
            </a:r>
            <a:r>
              <a:rPr lang="en-US" sz="1000">
                <a:solidFill>
                  <a:srgbClr val="2F2F2F"/>
                </a:solidFill>
                <a:latin typeface="Segoe UI" panose="020B0502040204020203" pitchFamily="34" charset="0"/>
              </a:rPr>
              <a:t>) | @EmpowerPatrick</a:t>
            </a:r>
          </a:p>
          <a:p>
            <a:pPr>
              <a:lnSpc>
                <a:spcPct val="100000"/>
              </a:lnSpc>
              <a:spcBef>
                <a:spcPts val="300"/>
              </a:spcBef>
            </a:pPr>
            <a:r>
              <a:rPr lang="en-US" sz="1000">
                <a:solidFill>
                  <a:srgbClr val="2F2F2F"/>
                </a:solidFill>
                <a:latin typeface="Segoe UI" panose="020B0502040204020203" pitchFamily="34" charset="0"/>
              </a:rPr>
              <a:t>Patrick Doran (NCDIT) | @Swearpointjs</a:t>
            </a:r>
          </a:p>
          <a:p>
            <a:pPr>
              <a:lnSpc>
                <a:spcPct val="100000"/>
              </a:lnSpc>
              <a:spcBef>
                <a:spcPts val="300"/>
              </a:spcBef>
            </a:pPr>
            <a:r>
              <a:rPr lang="en-US" sz="1000">
                <a:solidFill>
                  <a:srgbClr val="2F2F2F"/>
                </a:solidFill>
                <a:latin typeface="Segoe UI" panose="020B0502040204020203" pitchFamily="34" charset="0"/>
              </a:rPr>
              <a:t>Patrick Galloway | </a:t>
            </a:r>
            <a:r>
              <a:rPr lang="en-US" sz="1000" err="1">
                <a:solidFill>
                  <a:srgbClr val="2F2F2F"/>
                </a:solidFill>
                <a:latin typeface="Segoe UI" panose="020B0502040204020203" pitchFamily="34" charset="0"/>
              </a:rPr>
              <a:t>BammaSlim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Patrick Lamber (</a:t>
            </a:r>
            <a:r>
              <a:rPr lang="en-US" sz="1000" err="1">
                <a:solidFill>
                  <a:srgbClr val="2F2F2F"/>
                </a:solidFill>
                <a:latin typeface="Segoe UI" panose="020B0502040204020203" pitchFamily="34" charset="0"/>
              </a:rPr>
              <a:t>ExpertsInside</a:t>
            </a:r>
            <a:r>
              <a:rPr lang="en-US" sz="1000">
                <a:solidFill>
                  <a:srgbClr val="2F2F2F"/>
                </a:solidFill>
                <a:latin typeface="Segoe UI" panose="020B0502040204020203" pitchFamily="34" charset="0"/>
              </a:rPr>
              <a:t> AG) | @Patricklamber</a:t>
            </a:r>
          </a:p>
          <a:p>
            <a:pPr>
              <a:lnSpc>
                <a:spcPct val="100000"/>
              </a:lnSpc>
              <a:spcBef>
                <a:spcPts val="300"/>
              </a:spcBef>
            </a:pPr>
            <a:r>
              <a:rPr lang="en-US" sz="1000">
                <a:solidFill>
                  <a:srgbClr val="2F2F2F"/>
                </a:solidFill>
                <a:latin typeface="Segoe UI" panose="020B0502040204020203" pitchFamily="34" charset="0"/>
              </a:rPr>
              <a:t>Patrik </a:t>
            </a:r>
            <a:r>
              <a:rPr lang="en-US" sz="1000" err="1">
                <a:solidFill>
                  <a:srgbClr val="2F2F2F"/>
                </a:solidFill>
                <a:latin typeface="Segoe UI" panose="020B0502040204020203" pitchFamily="34" charset="0"/>
              </a:rPr>
              <a:t>Hellgren</a:t>
            </a:r>
            <a:r>
              <a:rPr lang="en-US" sz="1000">
                <a:solidFill>
                  <a:srgbClr val="2F2F2F"/>
                </a:solidFill>
                <a:latin typeface="Segoe UI" panose="020B0502040204020203" pitchFamily="34" charset="0"/>
              </a:rPr>
              <a:t> (Sherpas Group) | @Patrikhellgren </a:t>
            </a:r>
          </a:p>
          <a:p>
            <a:pPr>
              <a:lnSpc>
                <a:spcPct val="100000"/>
              </a:lnSpc>
              <a:spcBef>
                <a:spcPts val="300"/>
              </a:spcBef>
            </a:pPr>
            <a:r>
              <a:rPr lang="en-US" sz="1000">
                <a:solidFill>
                  <a:srgbClr val="2F2F2F"/>
                </a:solidFill>
                <a:latin typeface="Segoe UI" panose="020B0502040204020203" pitchFamily="34" charset="0"/>
              </a:rPr>
              <a:t>Paul Bullock (Avanade) | @Pkbullock</a:t>
            </a:r>
          </a:p>
          <a:p>
            <a:pPr>
              <a:lnSpc>
                <a:spcPct val="100000"/>
              </a:lnSpc>
              <a:spcBef>
                <a:spcPts val="300"/>
              </a:spcBef>
            </a:pPr>
            <a:r>
              <a:rPr lang="en-US" sz="1000">
                <a:solidFill>
                  <a:srgbClr val="2F2F2F"/>
                </a:solidFill>
                <a:latin typeface="Segoe UI" panose="020B0502040204020203" pitchFamily="34" charset="0"/>
              </a:rPr>
              <a:t>Paul </a:t>
            </a:r>
            <a:r>
              <a:rPr lang="en-US" sz="1000" err="1">
                <a:solidFill>
                  <a:srgbClr val="2F2F2F"/>
                </a:solidFill>
                <a:latin typeface="Segoe UI" panose="020B0502040204020203" pitchFamily="34" charset="0"/>
              </a:rPr>
              <a:t>Culmsee</a:t>
            </a:r>
            <a:r>
              <a:rPr lang="en-US" sz="1000">
                <a:solidFill>
                  <a:srgbClr val="2F2F2F"/>
                </a:solidFill>
                <a:latin typeface="Segoe UI" panose="020B0502040204020203" pitchFamily="34" charset="0"/>
              </a:rPr>
              <a:t> (Seven Sigma) | @Paulculmsee</a:t>
            </a: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1685077"/>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Paul McManus | @PaulMcManus23</a:t>
            </a:r>
          </a:p>
          <a:p>
            <a:pPr>
              <a:lnSpc>
                <a:spcPct val="100000"/>
              </a:lnSpc>
              <a:spcBef>
                <a:spcPts val="300"/>
              </a:spcBef>
            </a:pPr>
            <a:r>
              <a:rPr lang="en-US" sz="1000">
                <a:solidFill>
                  <a:srgbClr val="2F2F2F"/>
                </a:solidFill>
                <a:latin typeface="Segoe UI" panose="020B0502040204020203" pitchFamily="34" charset="0"/>
              </a:rPr>
              <a:t>Paul Schaeflein (AddIn365) | @Paulschaeflein</a:t>
            </a:r>
          </a:p>
          <a:p>
            <a:pPr>
              <a:lnSpc>
                <a:spcPct val="100000"/>
              </a:lnSpc>
              <a:spcBef>
                <a:spcPts val="300"/>
              </a:spcBef>
            </a:pPr>
            <a:r>
              <a:rPr lang="en-US" sz="1000">
                <a:solidFill>
                  <a:srgbClr val="2F2F2F"/>
                </a:solidFill>
                <a:latin typeface="Segoe UI" panose="020B0502040204020203" pitchFamily="34" charset="0"/>
              </a:rPr>
              <a:t>Pedro Monte (</a:t>
            </a:r>
            <a:r>
              <a:rPr lang="en-US" sz="1000" err="1">
                <a:solidFill>
                  <a:srgbClr val="2F2F2F"/>
                </a:solidFill>
                <a:latin typeface="Segoe UI" panose="020B0502040204020203" pitchFamily="34" charset="0"/>
              </a:rPr>
              <a:t>BindTuning</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PedroMordeP</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Pete Simpkins (Fluid Interiors) | @Simpkinspete</a:t>
            </a:r>
          </a:p>
          <a:p>
            <a:pPr>
              <a:lnSpc>
                <a:spcPct val="100000"/>
              </a:lnSpc>
              <a:spcBef>
                <a:spcPts val="300"/>
              </a:spcBef>
            </a:pPr>
            <a:r>
              <a:rPr lang="en-US" sz="1000">
                <a:solidFill>
                  <a:srgbClr val="2F2F2F"/>
                </a:solidFill>
                <a:latin typeface="Segoe UI" panose="020B0502040204020203" pitchFamily="34" charset="0"/>
              </a:rPr>
              <a:t>Pete Skelly (ThreeWill) | @Pskelly</a:t>
            </a:r>
          </a:p>
          <a:p>
            <a:pPr>
              <a:lnSpc>
                <a:spcPct val="100000"/>
              </a:lnSpc>
              <a:spcBef>
                <a:spcPts val="300"/>
              </a:spcBef>
            </a:pPr>
            <a:r>
              <a:rPr lang="en-US" sz="1000">
                <a:solidFill>
                  <a:srgbClr val="2F2F2F"/>
                </a:solidFill>
                <a:latin typeface="Segoe UI" panose="020B0502040204020203" pitchFamily="34" charset="0"/>
              </a:rPr>
              <a:t>Phil McNiven | phil0074</a:t>
            </a:r>
          </a:p>
          <a:p>
            <a:pPr>
              <a:lnSpc>
                <a:spcPct val="100000"/>
              </a:lnSpc>
              <a:spcBef>
                <a:spcPts val="300"/>
              </a:spcBef>
            </a:pPr>
            <a:r>
              <a:rPr lang="en-US" sz="1000">
                <a:solidFill>
                  <a:srgbClr val="2F2F2F"/>
                </a:solidFill>
                <a:latin typeface="Segoe UI" panose="020B0502040204020203" pitchFamily="34" charset="0"/>
              </a:rPr>
              <a:t>Pierre </a:t>
            </a:r>
            <a:r>
              <a:rPr lang="en-US" sz="1000" err="1">
                <a:solidFill>
                  <a:srgbClr val="2F2F2F"/>
                </a:solidFill>
                <a:latin typeface="Segoe UI" panose="020B0502040204020203" pitchFamily="34" charset="0"/>
              </a:rPr>
              <a:t>Geraud</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Bluekango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pedrion</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Prafull</a:t>
            </a:r>
            <a:r>
              <a:rPr lang="en-US" sz="1000">
                <a:solidFill>
                  <a:srgbClr val="2F2F2F"/>
                </a:solidFill>
                <a:latin typeface="Segoe UI" panose="020B0502040204020203" pitchFamily="34" charset="0"/>
              </a:rPr>
              <a:t> Kotecha | @Prafull</a:t>
            </a:r>
          </a:p>
        </p:txBody>
      </p:sp>
    </p:spTree>
    <p:extLst>
      <p:ext uri="{BB962C8B-B14F-4D97-AF65-F5344CB8AC3E}">
        <p14:creationId xmlns:p14="http://schemas.microsoft.com/office/powerpoint/2010/main" val="2538887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tualsavings.org/wp-content/uploads/2011/03/thumbs-up.jpg">
            <a:extLst>
              <a:ext uri="{FF2B5EF4-FFF2-40B4-BE49-F238E27FC236}">
                <a16:creationId xmlns:a16="http://schemas.microsoft.com/office/drawing/2014/main" id="{1601019A-13A7-48EF-B202-A66268E7751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(R-Z)</a:t>
            </a:r>
          </a:p>
        </p:txBody>
      </p:sp>
      <p:sp>
        <p:nvSpPr>
          <p:cNvPr id="5" name="Text Placeholder 4"/>
          <p:cNvSpPr>
            <a:spLocks noGrp="1"/>
          </p:cNvSpPr>
          <p:nvPr>
            <p:ph type="body" sz="quarter" idx="10"/>
          </p:nvPr>
        </p:nvSpPr>
        <p:spPr>
          <a:xfrm>
            <a:off x="396097" y="1066940"/>
            <a:ext cx="3640509" cy="5455340"/>
          </a:xfrm>
        </p:spPr>
        <p:txBody>
          <a:bodyPr/>
          <a:lstStyle/>
          <a:p>
            <a:pPr>
              <a:lnSpc>
                <a:spcPct val="100000"/>
              </a:lnSpc>
              <a:spcBef>
                <a:spcPts val="300"/>
              </a:spcBef>
            </a:pPr>
            <a:r>
              <a:rPr lang="en-US" sz="1000">
                <a:solidFill>
                  <a:srgbClr val="2F2F2F"/>
                </a:solidFill>
                <a:latin typeface="Segoe UI" panose="020B0502040204020203" pitchFamily="34" charset="0"/>
              </a:rPr>
              <a:t>Ralph Rivas (Sogeti) | @Bigpix2000</a:t>
            </a:r>
          </a:p>
          <a:p>
            <a:pPr>
              <a:lnSpc>
                <a:spcPct val="100000"/>
              </a:lnSpc>
              <a:spcBef>
                <a:spcPts val="300"/>
              </a:spcBef>
            </a:pPr>
            <a:r>
              <a:rPr lang="en-US" sz="1000" err="1">
                <a:solidFill>
                  <a:srgbClr val="2F2F2F"/>
                </a:solidFill>
                <a:latin typeface="Segoe UI" panose="020B0502040204020203" pitchFamily="34" charset="0"/>
              </a:rPr>
              <a:t>Rentu</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SLdragon</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Reshmee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Auckloo</a:t>
            </a:r>
            <a:r>
              <a:rPr lang="en-US" sz="1000">
                <a:solidFill>
                  <a:srgbClr val="2F2F2F"/>
                </a:solidFill>
                <a:latin typeface="Segoe UI" panose="020B0502040204020203" pitchFamily="34" charset="0"/>
              </a:rPr>
              <a:t> (Pension Protection Fund) | @ReshmeeAuckloo</a:t>
            </a:r>
          </a:p>
          <a:p>
            <a:pPr>
              <a:lnSpc>
                <a:spcPct val="100000"/>
              </a:lnSpc>
              <a:spcBef>
                <a:spcPts val="300"/>
              </a:spcBef>
            </a:pPr>
            <a:r>
              <a:rPr lang="en-US" sz="1000">
                <a:solidFill>
                  <a:srgbClr val="2F2F2F"/>
                </a:solidFill>
                <a:latin typeface="Segoe UI" panose="020B0502040204020203" pitchFamily="34" charset="0"/>
              </a:rPr>
              <a:t>Rico van de Ven | </a:t>
            </a:r>
            <a:r>
              <a:rPr lang="en-US" sz="1000" err="1">
                <a:solidFill>
                  <a:srgbClr val="2F2F2F"/>
                </a:solidFill>
                <a:latin typeface="Segoe UI" panose="020B0502040204020203" pitchFamily="34" charset="0"/>
              </a:rPr>
              <a:t>RicoNL</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Rick Van Rousselt (Advantive) | @RickVanRousselt</a:t>
            </a:r>
          </a:p>
          <a:p>
            <a:pPr>
              <a:lnSpc>
                <a:spcPct val="100000"/>
              </a:lnSpc>
              <a:spcBef>
                <a:spcPts val="300"/>
              </a:spcBef>
            </a:pPr>
            <a:r>
              <a:rPr lang="en-US" sz="1000">
                <a:solidFill>
                  <a:srgbClr val="2F2F2F"/>
                </a:solidFill>
                <a:latin typeface="Segoe UI" panose="020B0502040204020203" pitchFamily="34" charset="0"/>
              </a:rPr>
              <a:t>r-</a:t>
            </a:r>
            <a:r>
              <a:rPr lang="en-US" sz="1000" err="1">
                <a:solidFill>
                  <a:srgbClr val="2F2F2F"/>
                </a:solidFill>
                <a:latin typeface="Segoe UI" panose="020B0502040204020203" pitchFamily="34" charset="0"/>
              </a:rPr>
              <a:t>markus</a:t>
            </a:r>
            <a:r>
              <a:rPr lang="en-US" sz="1000">
                <a:solidFill>
                  <a:srgbClr val="2F2F2F"/>
                </a:solidFill>
                <a:latin typeface="Segoe UI" panose="020B0502040204020203" pitchFamily="34" charset="0"/>
              </a:rPr>
              <a:t> | r-</a:t>
            </a:r>
            <a:r>
              <a:rPr lang="en-US" sz="1000" err="1">
                <a:solidFill>
                  <a:srgbClr val="2F2F2F"/>
                </a:solidFill>
                <a:latin typeface="Segoe UI" panose="020B0502040204020203" pitchFamily="34" charset="0"/>
              </a:rPr>
              <a:t>markus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Rob Bell (Kizan technologies)</a:t>
            </a:r>
          </a:p>
          <a:p>
            <a:pPr>
              <a:lnSpc>
                <a:spcPct val="100000"/>
              </a:lnSpc>
              <a:spcBef>
                <a:spcPts val="300"/>
              </a:spcBef>
            </a:pPr>
            <a:r>
              <a:rPr lang="en-US" sz="1000">
                <a:solidFill>
                  <a:srgbClr val="2F2F2F"/>
                </a:solidFill>
                <a:latin typeface="Segoe UI" panose="020B0502040204020203" pitchFamily="34" charset="0"/>
              </a:rPr>
              <a:t>Rob Ellis | ee61re</a:t>
            </a:r>
          </a:p>
          <a:p>
            <a:pPr>
              <a:lnSpc>
                <a:spcPct val="100000"/>
              </a:lnSpc>
              <a:spcBef>
                <a:spcPts val="300"/>
              </a:spcBef>
            </a:pPr>
            <a:r>
              <a:rPr lang="en-US" sz="1000">
                <a:solidFill>
                  <a:srgbClr val="2F2F2F"/>
                </a:solidFill>
                <a:latin typeface="Segoe UI" panose="020B0502040204020203" pitchFamily="34" charset="0"/>
              </a:rPr>
              <a:t>Rob Ireland (</a:t>
            </a:r>
            <a:r>
              <a:rPr lang="en-US" sz="1000" err="1">
                <a:solidFill>
                  <a:srgbClr val="2F2F2F"/>
                </a:solidFill>
                <a:latin typeface="Segoe UI" panose="020B0502040204020203" pitchFamily="34" charset="0"/>
              </a:rPr>
              <a:t>Oast</a:t>
            </a:r>
            <a:r>
              <a:rPr lang="en-US" sz="1000">
                <a:solidFill>
                  <a:srgbClr val="2F2F2F"/>
                </a:solidFill>
                <a:latin typeface="Segoe UI" panose="020B0502040204020203" pitchFamily="34" charset="0"/>
              </a:rPr>
              <a:t> House Ltd) | @RobIreland68</a:t>
            </a:r>
          </a:p>
          <a:p>
            <a:pPr>
              <a:lnSpc>
                <a:spcPct val="100000"/>
              </a:lnSpc>
              <a:spcBef>
                <a:spcPts val="300"/>
              </a:spcBef>
            </a:pPr>
            <a:r>
              <a:rPr lang="en-US" sz="1000">
                <a:solidFill>
                  <a:srgbClr val="2F2F2F"/>
                </a:solidFill>
                <a:latin typeface="Segoe UI" panose="020B0502040204020203" pitchFamily="34" charset="0"/>
              </a:rPr>
              <a:t>Robert </a:t>
            </a:r>
            <a:r>
              <a:rPr lang="en-US" sz="1000" err="1">
                <a:solidFill>
                  <a:srgbClr val="2F2F2F"/>
                </a:solidFill>
                <a:latin typeface="Segoe UI" panose="020B0502040204020203" pitchFamily="34" charset="0"/>
              </a:rPr>
              <a:t>Copelan</a:t>
            </a:r>
            <a:r>
              <a:rPr lang="en-US" sz="1000">
                <a:solidFill>
                  <a:srgbClr val="2F2F2F"/>
                </a:solidFill>
                <a:latin typeface="Segoe UI" panose="020B0502040204020203" pitchFamily="34" charset="0"/>
              </a:rPr>
              <a:t> (ZF Friedrichshafen AG) | @Rcopelan</a:t>
            </a:r>
          </a:p>
          <a:p>
            <a:pPr>
              <a:lnSpc>
                <a:spcPct val="100000"/>
              </a:lnSpc>
              <a:spcBef>
                <a:spcPts val="300"/>
              </a:spcBef>
            </a:pPr>
            <a:r>
              <a:rPr lang="en-US" sz="1000">
                <a:solidFill>
                  <a:srgbClr val="2F2F2F"/>
                </a:solidFill>
                <a:latin typeface="Segoe UI" panose="020B0502040204020203" pitchFamily="34" charset="0"/>
              </a:rPr>
              <a:t>Robert </a:t>
            </a:r>
            <a:r>
              <a:rPr lang="en-US" sz="1000" err="1">
                <a:solidFill>
                  <a:srgbClr val="2F2F2F"/>
                </a:solidFill>
                <a:latin typeface="Segoe UI" panose="020B0502040204020203" pitchFamily="34" charset="0"/>
              </a:rPr>
              <a:t>Dyjas</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EQTek</a:t>
            </a:r>
            <a:r>
              <a:rPr lang="en-US" sz="1000">
                <a:solidFill>
                  <a:srgbClr val="2F2F2F"/>
                </a:solidFill>
                <a:latin typeface="Segoe UI" panose="020B0502040204020203" pitchFamily="34" charset="0"/>
              </a:rPr>
              <a:t>) | @Robdy</a:t>
            </a:r>
          </a:p>
          <a:p>
            <a:pPr>
              <a:lnSpc>
                <a:spcPct val="100000"/>
              </a:lnSpc>
              <a:spcBef>
                <a:spcPts val="300"/>
              </a:spcBef>
            </a:pPr>
            <a:r>
              <a:rPr lang="en-US" sz="1000">
                <a:solidFill>
                  <a:srgbClr val="2F2F2F"/>
                </a:solidFill>
                <a:latin typeface="Segoe UI" panose="020B0502040204020203" pitchFamily="34" charset="0"/>
              </a:rPr>
              <a:t>Robert </a:t>
            </a:r>
            <a:r>
              <a:rPr lang="en-US" sz="1000" err="1">
                <a:solidFill>
                  <a:srgbClr val="2F2F2F"/>
                </a:solidFill>
                <a:latin typeface="Segoe UI" panose="020B0502040204020203" pitchFamily="34" charset="0"/>
              </a:rPr>
              <a:t>Lindström</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robert-lindstrom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Robin </a:t>
            </a:r>
            <a:r>
              <a:rPr lang="en-US" sz="1000" err="1">
                <a:solidFill>
                  <a:srgbClr val="2F2F2F"/>
                </a:solidFill>
                <a:latin typeface="Segoe UI" panose="020B0502040204020203" pitchFamily="34" charset="0"/>
              </a:rPr>
              <a:t>Rosengrün</a:t>
            </a:r>
            <a:r>
              <a:rPr lang="en-US" sz="1000">
                <a:solidFill>
                  <a:srgbClr val="2F2F2F"/>
                </a:solidFill>
                <a:latin typeface="Segoe UI" panose="020B0502040204020203" pitchFamily="34" charset="0"/>
              </a:rPr>
              <a:t> (EnBW) | @power_r2</a:t>
            </a:r>
          </a:p>
          <a:p>
            <a:pPr>
              <a:lnSpc>
                <a:spcPct val="100000"/>
              </a:lnSpc>
              <a:spcBef>
                <a:spcPts val="300"/>
              </a:spcBef>
            </a:pPr>
            <a:r>
              <a:rPr lang="en-US" sz="1000">
                <a:solidFill>
                  <a:srgbClr val="2F2F2F"/>
                </a:solidFill>
                <a:latin typeface="Segoe UI" panose="020B0502040204020203" pitchFamily="34" charset="0"/>
              </a:rPr>
              <a:t>Rodrigo Pinto (Storm Technology) | @ScoutmanPt</a:t>
            </a:r>
          </a:p>
          <a:p>
            <a:pPr>
              <a:lnSpc>
                <a:spcPct val="100000"/>
              </a:lnSpc>
              <a:spcBef>
                <a:spcPts val="300"/>
              </a:spcBef>
            </a:pPr>
            <a:r>
              <a:rPr lang="en-US" sz="1000">
                <a:solidFill>
                  <a:srgbClr val="2F2F2F"/>
                </a:solidFill>
                <a:latin typeface="Segoe UI" panose="020B0502040204020203" pitchFamily="34" charset="0"/>
              </a:rPr>
              <a:t>Rohit S Patil (C3it)</a:t>
            </a:r>
          </a:p>
          <a:p>
            <a:pPr>
              <a:lnSpc>
                <a:spcPct val="100000"/>
              </a:lnSpc>
              <a:spcBef>
                <a:spcPts val="300"/>
              </a:spcBef>
            </a:pPr>
            <a:r>
              <a:rPr lang="en-US" sz="1000">
                <a:solidFill>
                  <a:srgbClr val="2F2F2F"/>
                </a:solidFill>
                <a:latin typeface="Segoe UI" panose="020B0502040204020203" pitchFamily="34" charset="0"/>
              </a:rPr>
              <a:t>Russell Gove (</a:t>
            </a:r>
            <a:r>
              <a:rPr lang="en-US" sz="1000" err="1">
                <a:solidFill>
                  <a:srgbClr val="2F2F2F"/>
                </a:solidFill>
                <a:latin typeface="Segoe UI" panose="020B0502040204020203" pitchFamily="34" charset="0"/>
              </a:rPr>
              <a:t>tronox</a:t>
            </a:r>
            <a:r>
              <a:rPr lang="en-US" sz="1000">
                <a:solidFill>
                  <a:srgbClr val="2F2F2F"/>
                </a:solidFill>
                <a:latin typeface="Segoe UI" panose="020B0502040204020203" pitchFamily="34" charset="0"/>
              </a:rPr>
              <a:t>) | @Russgove</a:t>
            </a:r>
          </a:p>
          <a:p>
            <a:pPr>
              <a:lnSpc>
                <a:spcPct val="100000"/>
              </a:lnSpc>
              <a:spcBef>
                <a:spcPts val="300"/>
              </a:spcBef>
            </a:pPr>
            <a:r>
              <a:rPr lang="en-US" sz="1000">
                <a:solidFill>
                  <a:srgbClr val="2F2F2F"/>
                </a:solidFill>
                <a:latin typeface="Segoe UI" panose="020B0502040204020203" pitchFamily="34" charset="0"/>
              </a:rPr>
              <a:t>Ruth Shyer (</a:t>
            </a:r>
            <a:r>
              <a:rPr lang="en-US" sz="1000" err="1">
                <a:solidFill>
                  <a:srgbClr val="2F2F2F"/>
                </a:solidFill>
                <a:latin typeface="Segoe UI" panose="020B0502040204020203" pitchFamily="34" charset="0"/>
              </a:rPr>
              <a:t>SuMMit</a:t>
            </a:r>
            <a:r>
              <a:rPr lang="en-US" sz="1000">
                <a:solidFill>
                  <a:srgbClr val="2F2F2F"/>
                </a:solidFill>
                <a:latin typeface="Segoe UI" panose="020B0502040204020203" pitchFamily="34" charset="0"/>
              </a:rPr>
              <a:t> Consulting, LLC) | @Rshyer</a:t>
            </a:r>
          </a:p>
          <a:p>
            <a:pPr>
              <a:lnSpc>
                <a:spcPct val="100000"/>
              </a:lnSpc>
              <a:spcBef>
                <a:spcPts val="300"/>
              </a:spcBef>
            </a:pPr>
            <a:r>
              <a:rPr lang="en-US" sz="1000">
                <a:solidFill>
                  <a:srgbClr val="2F2F2F"/>
                </a:solidFill>
                <a:latin typeface="Segoe UI" panose="020B0502040204020203" pitchFamily="34" charset="0"/>
              </a:rPr>
              <a:t>Ryan Healy (365Apps) | @Ryan365Apps</a:t>
            </a:r>
          </a:p>
          <a:p>
            <a:pPr>
              <a:lnSpc>
                <a:spcPct val="100000"/>
              </a:lnSpc>
              <a:spcBef>
                <a:spcPts val="300"/>
              </a:spcBef>
            </a:pPr>
            <a:r>
              <a:rPr lang="en-US" sz="1000">
                <a:solidFill>
                  <a:srgbClr val="2F2F2F"/>
                </a:solidFill>
                <a:latin typeface="Segoe UI" panose="020B0502040204020203" pitchFamily="34" charset="0"/>
              </a:rPr>
              <a:t>Sabrina </a:t>
            </a:r>
            <a:r>
              <a:rPr lang="en-US" sz="1000" err="1">
                <a:solidFill>
                  <a:srgbClr val="2F2F2F"/>
                </a:solidFill>
                <a:latin typeface="Segoe UI" panose="020B0502040204020203" pitchFamily="34" charset="0"/>
              </a:rPr>
              <a:t>Faragoza</a:t>
            </a:r>
            <a:r>
              <a:rPr lang="en-US" sz="1000">
                <a:solidFill>
                  <a:srgbClr val="2F2F2F"/>
                </a:solidFill>
                <a:latin typeface="Segoe UI" panose="020B0502040204020203" pitchFamily="34" charset="0"/>
              </a:rPr>
              <a:t> (Cognizant’s Microsoft Business Group)</a:t>
            </a:r>
          </a:p>
          <a:p>
            <a:pPr>
              <a:lnSpc>
                <a:spcPct val="100000"/>
              </a:lnSpc>
              <a:spcBef>
                <a:spcPts val="300"/>
              </a:spcBef>
            </a:pPr>
            <a:r>
              <a:rPr lang="en-US" sz="1000" err="1">
                <a:solidFill>
                  <a:srgbClr val="2F2F2F"/>
                </a:solidFill>
                <a:latin typeface="Segoe UI" panose="020B0502040204020203" pitchFamily="34" charset="0"/>
              </a:rPr>
              <a:t>Sachchin</a:t>
            </a:r>
            <a:r>
              <a:rPr lang="en-US" sz="1000">
                <a:solidFill>
                  <a:srgbClr val="2F2F2F"/>
                </a:solidFill>
                <a:latin typeface="Segoe UI" panose="020B0502040204020203" pitchFamily="34" charset="0"/>
              </a:rPr>
              <a:t> Annam (Freelancer) | @Sachchinn</a:t>
            </a:r>
          </a:p>
          <a:p>
            <a:pPr>
              <a:lnSpc>
                <a:spcPct val="100000"/>
              </a:lnSpc>
              <a:spcBef>
                <a:spcPts val="300"/>
              </a:spcBef>
            </a:pPr>
            <a:r>
              <a:rPr lang="en-US" sz="1000">
                <a:solidFill>
                  <a:srgbClr val="2F2F2F"/>
                </a:solidFill>
                <a:latin typeface="Segoe UI" panose="020B0502040204020203" pitchFamily="34" charset="0"/>
              </a:rPr>
              <a:t>Sam Bridegroom (Allied Solutions) | @Sambridegroom</a:t>
            </a:r>
          </a:p>
          <a:p>
            <a:pPr>
              <a:lnSpc>
                <a:spcPct val="100000"/>
              </a:lnSpc>
              <a:spcBef>
                <a:spcPts val="300"/>
              </a:spcBef>
            </a:pPr>
            <a:r>
              <a:rPr lang="en-US" sz="1000">
                <a:solidFill>
                  <a:srgbClr val="2F2F2F"/>
                </a:solidFill>
                <a:latin typeface="Segoe UI" panose="020B0502040204020203" pitchFamily="34" charset="0"/>
              </a:rPr>
              <a:t>Sami Nieminen | </a:t>
            </a:r>
            <a:r>
              <a:rPr lang="en-US" sz="1000" err="1">
                <a:solidFill>
                  <a:srgbClr val="2F2F2F"/>
                </a:solidFill>
                <a:latin typeface="Segoe UI" panose="020B0502040204020203" pitchFamily="34" charset="0"/>
              </a:rPr>
              <a:t>stniemin</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Sebastian </a:t>
            </a:r>
            <a:r>
              <a:rPr lang="en-US" sz="1000" err="1">
                <a:solidFill>
                  <a:srgbClr val="2F2F2F"/>
                </a:solidFill>
                <a:latin typeface="Segoe UI" panose="020B0502040204020203" pitchFamily="34" charset="0"/>
              </a:rPr>
              <a:t>Zolg</a:t>
            </a:r>
            <a:r>
              <a:rPr lang="en-US" sz="1000">
                <a:solidFill>
                  <a:srgbClr val="2F2F2F"/>
                </a:solidFill>
                <a:latin typeface="Segoe UI" panose="020B0502040204020203" pitchFamily="34" charset="0"/>
              </a:rPr>
              <a:t> (Swisscom) | @sebastianzolg</a:t>
            </a:r>
          </a:p>
          <a:p>
            <a:pPr>
              <a:lnSpc>
                <a:spcPct val="100000"/>
              </a:lnSpc>
              <a:spcBef>
                <a:spcPts val="300"/>
              </a:spcBef>
            </a:pPr>
            <a:r>
              <a:rPr lang="en-US" sz="1000" err="1">
                <a:solidFill>
                  <a:srgbClr val="2F2F2F"/>
                </a:solidFill>
                <a:latin typeface="Segoe UI" panose="020B0502040204020203" pitchFamily="34" charset="0"/>
              </a:rPr>
              <a:t>Sekar</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Thangavel</a:t>
            </a:r>
            <a:r>
              <a:rPr lang="en-US" sz="1000">
                <a:solidFill>
                  <a:srgbClr val="2F2F2F"/>
                </a:solidFill>
                <a:latin typeface="Segoe UI" panose="020B0502040204020203" pitchFamily="34" charset="0"/>
              </a:rPr>
              <a:t> (IBM) | </a:t>
            </a:r>
            <a:r>
              <a:rPr lang="en-US" sz="1000" err="1">
                <a:solidFill>
                  <a:srgbClr val="2F2F2F"/>
                </a:solidFill>
                <a:latin typeface="Segoe UI" panose="020B0502040204020203" pitchFamily="34" charset="0"/>
              </a:rPr>
              <a:t>SekarThangavel</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Sergei Sergeev | @Sergeev_srg</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493812"/>
          </a:xfrm>
        </p:spPr>
        <p:txBody>
          <a:bodyPr/>
          <a:lstStyle/>
          <a:p>
            <a:pPr>
              <a:lnSpc>
                <a:spcPct val="100000"/>
              </a:lnSpc>
              <a:spcBef>
                <a:spcPts val="300"/>
              </a:spcBef>
            </a:pPr>
            <a:r>
              <a:rPr lang="en-US" sz="1000">
                <a:solidFill>
                  <a:srgbClr val="2F2F2F"/>
                </a:solidFill>
                <a:latin typeface="Segoe UI" panose="020B0502040204020203" pitchFamily="34" charset="0"/>
              </a:rPr>
              <a:t>Sharon Weaver (Smarter Consulting) | @Sharoneweaver</a:t>
            </a:r>
          </a:p>
          <a:p>
            <a:pPr>
              <a:lnSpc>
                <a:spcPct val="100000"/>
              </a:lnSpc>
              <a:spcBef>
                <a:spcPts val="300"/>
              </a:spcBef>
            </a:pPr>
            <a:r>
              <a:rPr lang="en-US" sz="1000">
                <a:solidFill>
                  <a:srgbClr val="2F2F2F"/>
                </a:solidFill>
                <a:latin typeface="Segoe UI" panose="020B0502040204020203" pitchFamily="34" charset="0"/>
              </a:rPr>
              <a:t>Shishir | skky05</a:t>
            </a:r>
          </a:p>
          <a:p>
            <a:pPr>
              <a:lnSpc>
                <a:spcPct val="100000"/>
              </a:lnSpc>
              <a:spcBef>
                <a:spcPts val="300"/>
              </a:spcBef>
            </a:pPr>
            <a:r>
              <a:rPr lang="en-US" sz="1000" err="1">
                <a:solidFill>
                  <a:srgbClr val="2F2F2F"/>
                </a:solidFill>
                <a:latin typeface="Segoe UI" panose="020B0502040204020203" pitchFamily="34" charset="0"/>
              </a:rPr>
              <a:t>Shrushti</a:t>
            </a:r>
            <a:r>
              <a:rPr lang="en-US" sz="1000">
                <a:solidFill>
                  <a:srgbClr val="2F2F2F"/>
                </a:solidFill>
                <a:latin typeface="Segoe UI" panose="020B0502040204020203" pitchFamily="34" charset="0"/>
              </a:rPr>
              <a:t> Shah (Rapid Circle)</a:t>
            </a:r>
          </a:p>
          <a:p>
            <a:pPr>
              <a:lnSpc>
                <a:spcPct val="100000"/>
              </a:lnSpc>
              <a:spcBef>
                <a:spcPts val="300"/>
              </a:spcBef>
            </a:pPr>
            <a:r>
              <a:rPr lang="en-US" sz="1000">
                <a:solidFill>
                  <a:srgbClr val="2F2F2F"/>
                </a:solidFill>
                <a:latin typeface="Segoe UI" panose="020B0502040204020203" pitchFamily="34" charset="0"/>
              </a:rPr>
              <a:t>Siddharth Vaghasia | @Siddh_me</a:t>
            </a:r>
          </a:p>
          <a:p>
            <a:pPr>
              <a:lnSpc>
                <a:spcPct val="100000"/>
              </a:lnSpc>
              <a:spcBef>
                <a:spcPts val="300"/>
              </a:spcBef>
            </a:pPr>
            <a:r>
              <a:rPr lang="en-US" sz="1000">
                <a:solidFill>
                  <a:srgbClr val="2F2F2F"/>
                </a:solidFill>
                <a:latin typeface="Segoe UI" panose="020B0502040204020203" pitchFamily="34" charset="0"/>
              </a:rPr>
              <a:t>Simon Ågren | @AgrenPoint</a:t>
            </a:r>
          </a:p>
          <a:p>
            <a:pPr>
              <a:lnSpc>
                <a:spcPct val="100000"/>
              </a:lnSpc>
              <a:spcBef>
                <a:spcPts val="300"/>
              </a:spcBef>
            </a:pPr>
            <a:r>
              <a:rPr lang="en-US" sz="1000">
                <a:solidFill>
                  <a:srgbClr val="2F2F2F"/>
                </a:solidFill>
                <a:latin typeface="Segoe UI" panose="020B0502040204020203" pitchFamily="34" charset="0"/>
              </a:rPr>
              <a:t>Simon Doy (</a:t>
            </a:r>
            <a:r>
              <a:rPr lang="en-US" sz="1000" err="1">
                <a:solidFill>
                  <a:srgbClr val="2F2F2F"/>
                </a:solidFill>
                <a:latin typeface="Segoe UI" panose="020B0502040204020203" pitchFamily="34" charset="0"/>
              </a:rPr>
              <a:t>iThink</a:t>
            </a:r>
            <a:r>
              <a:rPr lang="en-US" sz="1000">
                <a:solidFill>
                  <a:srgbClr val="2F2F2F"/>
                </a:solidFill>
                <a:latin typeface="Segoe UI" panose="020B0502040204020203" pitchFamily="34" charset="0"/>
              </a:rPr>
              <a:t> 365) | @Simondoy</a:t>
            </a:r>
          </a:p>
          <a:p>
            <a:pPr>
              <a:lnSpc>
                <a:spcPct val="100000"/>
              </a:lnSpc>
              <a:spcBef>
                <a:spcPts val="300"/>
              </a:spcBef>
            </a:pPr>
            <a:r>
              <a:rPr lang="en-US" sz="1000">
                <a:solidFill>
                  <a:srgbClr val="2F2F2F"/>
                </a:solidFill>
                <a:latin typeface="Segoe UI" panose="020B0502040204020203" pitchFamily="34" charset="0"/>
              </a:rPr>
              <a:t>Simon Hudson (Novia Works) | @Simonjhudson</a:t>
            </a:r>
          </a:p>
          <a:p>
            <a:pPr>
              <a:lnSpc>
                <a:spcPct val="100000"/>
              </a:lnSpc>
              <a:spcBef>
                <a:spcPts val="300"/>
              </a:spcBef>
            </a:pPr>
            <a:r>
              <a:rPr lang="en-US" sz="1000" err="1">
                <a:solidFill>
                  <a:srgbClr val="2F2F2F"/>
                </a:solidFill>
                <a:latin typeface="Segoe UI" panose="020B0502040204020203" pitchFamily="34" charset="0"/>
              </a:rPr>
              <a:t>Smita</a:t>
            </a:r>
            <a:r>
              <a:rPr lang="en-US" sz="1000">
                <a:solidFill>
                  <a:srgbClr val="2F2F2F"/>
                </a:solidFill>
                <a:latin typeface="Segoe UI" panose="020B0502040204020203" pitchFamily="34" charset="0"/>
              </a:rPr>
              <a:t> Nachan | @SmitaNachan</a:t>
            </a:r>
          </a:p>
          <a:p>
            <a:pPr>
              <a:lnSpc>
                <a:spcPct val="100000"/>
              </a:lnSpc>
              <a:spcBef>
                <a:spcPts val="300"/>
              </a:spcBef>
            </a:pPr>
            <a:r>
              <a:rPr lang="en-US" sz="1000" err="1">
                <a:solidFill>
                  <a:srgbClr val="2F2F2F"/>
                </a:solidFill>
                <a:latin typeface="Segoe UI" panose="020B0502040204020203" pitchFamily="34" charset="0"/>
              </a:rPr>
              <a:t>Someleze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Diko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DikoSomeleze</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Sorina</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Becheru</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abtis</a:t>
            </a:r>
            <a:r>
              <a:rPr lang="en-US" sz="1000">
                <a:solidFill>
                  <a:srgbClr val="2F2F2F"/>
                </a:solidFill>
                <a:latin typeface="Segoe UI" panose="020B0502040204020203" pitchFamily="34" charset="0"/>
              </a:rPr>
              <a:t> GmbH)</a:t>
            </a:r>
          </a:p>
          <a:p>
            <a:pPr>
              <a:lnSpc>
                <a:spcPct val="100000"/>
              </a:lnSpc>
              <a:spcBef>
                <a:spcPts val="300"/>
              </a:spcBef>
            </a:pPr>
            <a:r>
              <a:rPr lang="en-US" sz="1000" err="1">
                <a:solidFill>
                  <a:srgbClr val="2F2F2F"/>
                </a:solidFill>
                <a:latin typeface="Segoe UI" panose="020B0502040204020203" pitchFamily="34" charset="0"/>
              </a:rPr>
              <a:t>Soumit</a:t>
            </a:r>
            <a:r>
              <a:rPr lang="en-US" sz="1000">
                <a:solidFill>
                  <a:srgbClr val="2F2F2F"/>
                </a:solidFill>
                <a:latin typeface="Segoe UI" panose="020B0502040204020203" pitchFamily="34" charset="0"/>
              </a:rPr>
              <a:t> Mukherjee | @Msoumit</a:t>
            </a:r>
          </a:p>
          <a:p>
            <a:pPr>
              <a:lnSpc>
                <a:spcPct val="100000"/>
              </a:lnSpc>
              <a:spcBef>
                <a:spcPts val="300"/>
              </a:spcBef>
            </a:pPr>
            <a:r>
              <a:rPr lang="en-US" sz="1000" err="1">
                <a:solidFill>
                  <a:srgbClr val="2F2F2F"/>
                </a:solidFill>
                <a:latin typeface="Segoe UI" panose="020B0502040204020203" pitchFamily="34" charset="0"/>
              </a:rPr>
              <a:t>Soumyadeep</a:t>
            </a:r>
            <a:r>
              <a:rPr lang="en-US" sz="1000">
                <a:solidFill>
                  <a:srgbClr val="2F2F2F"/>
                </a:solidFill>
                <a:latin typeface="Segoe UI" panose="020B0502040204020203" pitchFamily="34" charset="0"/>
              </a:rPr>
              <a:t> Mukherjee | soumyadeep2207</a:t>
            </a:r>
          </a:p>
          <a:p>
            <a:pPr>
              <a:lnSpc>
                <a:spcPct val="100000"/>
              </a:lnSpc>
              <a:spcBef>
                <a:spcPts val="300"/>
              </a:spcBef>
            </a:pPr>
            <a:r>
              <a:rPr lang="en-US" sz="1000">
                <a:solidFill>
                  <a:srgbClr val="2F2F2F"/>
                </a:solidFill>
                <a:latin typeface="Segoe UI" panose="020B0502040204020203" pitchFamily="34" charset="0"/>
              </a:rPr>
              <a:t>Sourav Paul | @Spsouravp</a:t>
            </a:r>
          </a:p>
          <a:p>
            <a:pPr>
              <a:lnSpc>
                <a:spcPct val="100000"/>
              </a:lnSpc>
              <a:spcBef>
                <a:spcPts val="300"/>
              </a:spcBef>
            </a:pPr>
            <a:r>
              <a:rPr lang="en-US" sz="1000">
                <a:solidFill>
                  <a:srgbClr val="2F2F2F"/>
                </a:solidFill>
                <a:latin typeface="Segoe UI" panose="020B0502040204020203" pitchFamily="34" charset="0"/>
              </a:rPr>
              <a:t>Stefan Bauer (n8d) | @StfBauer</a:t>
            </a:r>
          </a:p>
          <a:p>
            <a:pPr>
              <a:lnSpc>
                <a:spcPct val="100000"/>
              </a:lnSpc>
              <a:spcBef>
                <a:spcPts val="300"/>
              </a:spcBef>
            </a:pPr>
            <a:r>
              <a:rPr lang="en-US" sz="1000">
                <a:solidFill>
                  <a:srgbClr val="2F2F2F"/>
                </a:solidFill>
                <a:latin typeface="Segoe UI" panose="020B0502040204020203" pitchFamily="34" charset="0"/>
              </a:rPr>
              <a:t>Stephan Bisser (Solvion) | @Stephanbisser</a:t>
            </a:r>
          </a:p>
          <a:p>
            <a:pPr>
              <a:lnSpc>
                <a:spcPct val="100000"/>
              </a:lnSpc>
              <a:spcBef>
                <a:spcPts val="300"/>
              </a:spcBef>
            </a:pPr>
            <a:r>
              <a:rPr lang="en-US" sz="1000">
                <a:solidFill>
                  <a:srgbClr val="2F2F2F"/>
                </a:solidFill>
                <a:latin typeface="Segoe UI" panose="020B0502040204020203" pitchFamily="34" charset="0"/>
              </a:rPr>
              <a:t>Stephen Peters | </a:t>
            </a:r>
            <a:r>
              <a:rPr lang="en-US" sz="1000" err="1">
                <a:solidFill>
                  <a:srgbClr val="2F2F2F"/>
                </a:solidFill>
                <a:latin typeface="Segoe UI" panose="020B0502040204020203" pitchFamily="34" charset="0"/>
              </a:rPr>
              <a:t>StephenBrentPeters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Steven Reid (FTZ) | @Steven_reid</a:t>
            </a:r>
          </a:p>
          <a:p>
            <a:pPr>
              <a:lnSpc>
                <a:spcPct val="100000"/>
              </a:lnSpc>
              <a:spcBef>
                <a:spcPts val="300"/>
              </a:spcBef>
            </a:pPr>
            <a:r>
              <a:rPr lang="en-US" sz="1000">
                <a:solidFill>
                  <a:srgbClr val="2F2F2F"/>
                </a:solidFill>
                <a:latin typeface="Segoe UI" panose="020B0502040204020203" pitchFamily="34" charset="0"/>
              </a:rPr>
              <a:t>Sujith </a:t>
            </a:r>
            <a:r>
              <a:rPr lang="en-US" sz="1000" err="1">
                <a:solidFill>
                  <a:srgbClr val="2F2F2F"/>
                </a:solidFill>
                <a:latin typeface="Segoe UI" panose="020B0502040204020203" pitchFamily="34" charset="0"/>
              </a:rPr>
              <a:t>Pasupuleti</a:t>
            </a:r>
            <a:r>
              <a:rPr lang="en-US" sz="1000">
                <a:solidFill>
                  <a:srgbClr val="2F2F2F"/>
                </a:solidFill>
                <a:latin typeface="Segoe UI" panose="020B0502040204020203" pitchFamily="34" charset="0"/>
              </a:rPr>
              <a:t> (NRF) | @Sujith1907</a:t>
            </a:r>
          </a:p>
          <a:p>
            <a:pPr>
              <a:lnSpc>
                <a:spcPct val="100000"/>
              </a:lnSpc>
              <a:spcBef>
                <a:spcPts val="300"/>
              </a:spcBef>
            </a:pPr>
            <a:r>
              <a:rPr lang="en-US" sz="1000">
                <a:solidFill>
                  <a:srgbClr val="2F2F2F"/>
                </a:solidFill>
                <a:latin typeface="Segoe UI" panose="020B0502040204020203" pitchFamily="34" charset="0"/>
              </a:rPr>
              <a:t>Sumit Jadon (Avanade) | @CoolJadon</a:t>
            </a:r>
          </a:p>
          <a:p>
            <a:pPr>
              <a:lnSpc>
                <a:spcPct val="100000"/>
              </a:lnSpc>
              <a:spcBef>
                <a:spcPts val="300"/>
              </a:spcBef>
            </a:pPr>
            <a:r>
              <a:rPr lang="en-US" sz="1000" err="1">
                <a:solidFill>
                  <a:srgbClr val="2F2F2F"/>
                </a:solidFill>
                <a:latin typeface="Segoe UI" panose="020B0502040204020203" pitchFamily="34" charset="0"/>
              </a:rPr>
              <a:t>Sunish</a:t>
            </a:r>
            <a:r>
              <a:rPr lang="en-US" sz="1000">
                <a:solidFill>
                  <a:srgbClr val="2F2F2F"/>
                </a:solidFill>
                <a:latin typeface="Segoe UI" panose="020B0502040204020203" pitchFamily="34" charset="0"/>
              </a:rPr>
              <a:t> (SACHA Solutions) | @Sunish</a:t>
            </a:r>
          </a:p>
          <a:p>
            <a:pPr>
              <a:lnSpc>
                <a:spcPct val="100000"/>
              </a:lnSpc>
              <a:spcBef>
                <a:spcPts val="300"/>
              </a:spcBef>
            </a:pPr>
            <a:r>
              <a:rPr lang="en-US" sz="1000">
                <a:solidFill>
                  <a:srgbClr val="2F2F2F"/>
                </a:solidFill>
                <a:latin typeface="Segoe UI" panose="020B0502040204020203" pitchFamily="34" charset="0"/>
              </a:rPr>
              <a:t>Takashi Shinohara | @Karamem0</a:t>
            </a:r>
          </a:p>
          <a:p>
            <a:pPr>
              <a:lnSpc>
                <a:spcPct val="100000"/>
              </a:lnSpc>
              <a:spcBef>
                <a:spcPts val="300"/>
              </a:spcBef>
            </a:pPr>
            <a:r>
              <a:rPr lang="en-US" sz="1000">
                <a:solidFill>
                  <a:srgbClr val="2F2F2F"/>
                </a:solidFill>
                <a:latin typeface="Segoe UI" panose="020B0502040204020203" pitchFamily="34" charset="0"/>
              </a:rPr>
              <a:t>Tammy Dupuy (CSULB)</a:t>
            </a:r>
          </a:p>
          <a:p>
            <a:pPr>
              <a:lnSpc>
                <a:spcPct val="100000"/>
              </a:lnSpc>
              <a:spcBef>
                <a:spcPts val="300"/>
              </a:spcBef>
            </a:pPr>
            <a:r>
              <a:rPr lang="en-US" sz="1000">
                <a:solidFill>
                  <a:srgbClr val="2F2F2F"/>
                </a:solidFill>
                <a:latin typeface="Segoe UI" panose="020B0502040204020203" pitchFamily="34" charset="0"/>
              </a:rPr>
              <a:t>Tetsuya Kawahara | @Techan_k</a:t>
            </a:r>
          </a:p>
          <a:p>
            <a:pPr>
              <a:lnSpc>
                <a:spcPct val="100000"/>
              </a:lnSpc>
              <a:spcBef>
                <a:spcPts val="300"/>
              </a:spcBef>
            </a:pPr>
            <a:r>
              <a:rPr lang="en-US" sz="1000">
                <a:solidFill>
                  <a:srgbClr val="2F2F2F"/>
                </a:solidFill>
                <a:latin typeface="Segoe UI" panose="020B0502040204020203" pitchFamily="34" charset="0"/>
              </a:rPr>
              <a:t>Thomas Gölles (Solvion) | @Thomyg</a:t>
            </a:r>
          </a:p>
          <a:p>
            <a:pPr>
              <a:lnSpc>
                <a:spcPct val="100000"/>
              </a:lnSpc>
              <a:spcBef>
                <a:spcPts val="300"/>
              </a:spcBef>
            </a:pPr>
            <a:r>
              <a:rPr lang="en-US" sz="1000">
                <a:solidFill>
                  <a:srgbClr val="2F2F2F"/>
                </a:solidFill>
                <a:latin typeface="Segoe UI" panose="020B0502040204020203" pitchFamily="34" charset="0"/>
              </a:rPr>
              <a:t>Tim Balk (Wellmark) | @Tlbalk</a:t>
            </a:r>
          </a:p>
          <a:p>
            <a:pPr>
              <a:lnSpc>
                <a:spcPct val="100000"/>
              </a:lnSpc>
              <a:spcBef>
                <a:spcPts val="300"/>
              </a:spcBef>
            </a:pPr>
            <a:r>
              <a:rPr lang="en-US" sz="1000">
                <a:solidFill>
                  <a:srgbClr val="2F2F2F"/>
                </a:solidFill>
                <a:latin typeface="Segoe UI" panose="020B0502040204020203" pitchFamily="34" charset="0"/>
              </a:rPr>
              <a:t>Tim </a:t>
            </a:r>
            <a:r>
              <a:rPr lang="en-US" sz="1000" err="1">
                <a:solidFill>
                  <a:srgbClr val="2F2F2F"/>
                </a:solidFill>
                <a:latin typeface="Segoe UI" panose="020B0502040204020203" pitchFamily="34" charset="0"/>
              </a:rPr>
              <a:t>Cadenbach</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Maximago</a:t>
            </a:r>
            <a:r>
              <a:rPr lang="en-US" sz="1000">
                <a:solidFill>
                  <a:srgbClr val="2F2F2F"/>
                </a:solidFill>
                <a:latin typeface="Segoe UI" panose="020B0502040204020203" pitchFamily="34" charset="0"/>
              </a:rPr>
              <a:t>) | @TimCadenbach</a:t>
            </a:r>
          </a:p>
          <a:p>
            <a:pPr>
              <a:lnSpc>
                <a:spcPct val="100000"/>
              </a:lnSpc>
              <a:spcBef>
                <a:spcPts val="300"/>
              </a:spcBef>
            </a:pP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372A50EE-67E5-4F87-A48C-BEC0030EB2B3}"/>
              </a:ext>
            </a:extLst>
          </p:cNvPr>
          <p:cNvSpPr txBox="1">
            <a:spLocks/>
          </p:cNvSpPr>
          <p:nvPr/>
        </p:nvSpPr>
        <p:spPr>
          <a:xfrm>
            <a:off x="7878095" y="1066940"/>
            <a:ext cx="3429231" cy="4147289"/>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Timo </a:t>
            </a:r>
            <a:r>
              <a:rPr lang="en-US" sz="1000" err="1">
                <a:solidFill>
                  <a:srgbClr val="2F2F2F"/>
                </a:solidFill>
                <a:latin typeface="Segoe UI" panose="020B0502040204020203" pitchFamily="34" charset="0"/>
              </a:rPr>
              <a:t>Pertilä</a:t>
            </a:r>
            <a:r>
              <a:rPr lang="en-US" sz="1000">
                <a:solidFill>
                  <a:srgbClr val="2F2F2F"/>
                </a:solidFill>
                <a:latin typeface="Segoe UI" panose="020B0502040204020203" pitchFamily="34" charset="0"/>
              </a:rPr>
              <a:t> (Forward Forever) | @timopertila</a:t>
            </a:r>
          </a:p>
          <a:p>
            <a:pPr>
              <a:lnSpc>
                <a:spcPct val="100000"/>
              </a:lnSpc>
              <a:spcBef>
                <a:spcPts val="300"/>
              </a:spcBef>
            </a:pPr>
            <a:r>
              <a:rPr lang="en-US" sz="1000">
                <a:solidFill>
                  <a:srgbClr val="2F2F2F"/>
                </a:solidFill>
                <a:latin typeface="Segoe UI" panose="020B0502040204020203" pitchFamily="34" charset="0"/>
              </a:rPr>
              <a:t>Tod Beane</a:t>
            </a:r>
          </a:p>
          <a:p>
            <a:pPr>
              <a:lnSpc>
                <a:spcPct val="100000"/>
              </a:lnSpc>
              <a:spcBef>
                <a:spcPts val="300"/>
              </a:spcBef>
            </a:pPr>
            <a:r>
              <a:rPr lang="en-US" sz="1000">
                <a:solidFill>
                  <a:srgbClr val="2F2F2F"/>
                </a:solidFill>
                <a:latin typeface="Segoe UI" panose="020B0502040204020203" pitchFamily="34" charset="0"/>
              </a:rPr>
              <a:t>Todd Alexander (Island Way Technology)</a:t>
            </a:r>
          </a:p>
          <a:p>
            <a:pPr>
              <a:lnSpc>
                <a:spcPct val="100000"/>
              </a:lnSpc>
              <a:spcBef>
                <a:spcPts val="300"/>
              </a:spcBef>
            </a:pPr>
            <a:r>
              <a:rPr lang="en-US" sz="1000">
                <a:solidFill>
                  <a:srgbClr val="2F2F2F"/>
                </a:solidFill>
                <a:latin typeface="Segoe UI" panose="020B0502040204020203" pitchFamily="34" charset="0"/>
              </a:rPr>
              <a:t>Todd Baginski (Canviz) | @Toddbaginski</a:t>
            </a:r>
          </a:p>
          <a:p>
            <a:pPr>
              <a:lnSpc>
                <a:spcPct val="100000"/>
              </a:lnSpc>
              <a:spcBef>
                <a:spcPts val="300"/>
              </a:spcBef>
            </a:pPr>
            <a:r>
              <a:rPr lang="en-US" sz="1000">
                <a:solidFill>
                  <a:srgbClr val="2F2F2F"/>
                </a:solidFill>
                <a:latin typeface="Segoe UI" panose="020B0502040204020203" pitchFamily="34" charset="0"/>
              </a:rPr>
              <a:t>Tom Morgan (Modality Systems) | @tomorgan</a:t>
            </a:r>
          </a:p>
          <a:p>
            <a:pPr>
              <a:lnSpc>
                <a:spcPct val="100000"/>
              </a:lnSpc>
              <a:spcBef>
                <a:spcPts val="300"/>
              </a:spcBef>
            </a:pPr>
            <a:r>
              <a:rPr lang="en-US" sz="1000">
                <a:solidFill>
                  <a:srgbClr val="2F2F2F"/>
                </a:solidFill>
                <a:latin typeface="Segoe UI" panose="020B0502040204020203" pitchFamily="34" charset="0"/>
              </a:rPr>
              <a:t>Tomasz </a:t>
            </a:r>
            <a:r>
              <a:rPr lang="en-US" sz="1000" err="1">
                <a:solidFill>
                  <a:srgbClr val="2F2F2F"/>
                </a:solidFill>
                <a:latin typeface="Segoe UI" panose="020B0502040204020203" pitchFamily="34" charset="0"/>
              </a:rPr>
              <a:t>Poszytek</a:t>
            </a:r>
            <a:r>
              <a:rPr lang="en-US" sz="1000">
                <a:solidFill>
                  <a:srgbClr val="2F2F2F"/>
                </a:solidFill>
                <a:latin typeface="Segoe UI" panose="020B0502040204020203" pitchFamily="34" charset="0"/>
              </a:rPr>
              <a:t> | @TomaszPoszytek</a:t>
            </a:r>
          </a:p>
          <a:p>
            <a:pPr>
              <a:lnSpc>
                <a:spcPct val="100000"/>
              </a:lnSpc>
              <a:spcBef>
                <a:spcPts val="300"/>
              </a:spcBef>
            </a:pPr>
            <a:r>
              <a:rPr lang="en-US" sz="1000">
                <a:solidFill>
                  <a:srgbClr val="2F2F2F"/>
                </a:solidFill>
                <a:latin typeface="Segoe UI" panose="020B0502040204020203" pitchFamily="34" charset="0"/>
              </a:rPr>
              <a:t>Tony </a:t>
            </a:r>
            <a:r>
              <a:rPr lang="en-US" sz="1000" err="1">
                <a:solidFill>
                  <a:srgbClr val="2F2F2F"/>
                </a:solidFill>
                <a:latin typeface="Segoe UI" panose="020B0502040204020203" pitchFamily="34" charset="0"/>
              </a:rPr>
              <a:t>Derricott</a:t>
            </a:r>
            <a:r>
              <a:rPr lang="en-US" sz="1000">
                <a:solidFill>
                  <a:srgbClr val="2F2F2F"/>
                </a:solidFill>
                <a:latin typeface="Segoe UI" panose="020B0502040204020203" pitchFamily="34" charset="0"/>
              </a:rPr>
              <a:t> (BYUI) | @Computx</a:t>
            </a:r>
          </a:p>
          <a:p>
            <a:pPr>
              <a:lnSpc>
                <a:spcPct val="100000"/>
              </a:lnSpc>
              <a:spcBef>
                <a:spcPts val="300"/>
              </a:spcBef>
            </a:pPr>
            <a:r>
              <a:rPr lang="en-US" sz="1000">
                <a:solidFill>
                  <a:srgbClr val="2F2F2F"/>
                </a:solidFill>
                <a:latin typeface="Segoe UI" panose="020B0502040204020203" pitchFamily="34" charset="0"/>
              </a:rPr>
              <a:t>Troy Taylor (Hitachi Solutions) | @Troystaylor</a:t>
            </a:r>
          </a:p>
          <a:p>
            <a:pPr>
              <a:lnSpc>
                <a:spcPct val="100000"/>
              </a:lnSpc>
              <a:spcBef>
                <a:spcPts val="300"/>
              </a:spcBef>
            </a:pPr>
            <a:r>
              <a:rPr lang="en-US" sz="1000" err="1">
                <a:solidFill>
                  <a:srgbClr val="2F2F2F"/>
                </a:solidFill>
                <a:latin typeface="Segoe UI" panose="020B0502040204020203" pitchFamily="34" charset="0"/>
              </a:rPr>
              <a:t>Twan</a:t>
            </a:r>
            <a:r>
              <a:rPr lang="en-US" sz="1000">
                <a:solidFill>
                  <a:srgbClr val="2F2F2F"/>
                </a:solidFill>
                <a:latin typeface="Segoe UI" panose="020B0502040204020203" pitchFamily="34" charset="0"/>
              </a:rPr>
              <a:t> van Beers (Nero Blanco) | @neroBlancoIT</a:t>
            </a:r>
          </a:p>
          <a:p>
            <a:pPr>
              <a:lnSpc>
                <a:spcPct val="100000"/>
              </a:lnSpc>
              <a:spcBef>
                <a:spcPts val="300"/>
              </a:spcBef>
            </a:pPr>
            <a:r>
              <a:rPr lang="en-US" sz="1000">
                <a:solidFill>
                  <a:srgbClr val="2F2F2F"/>
                </a:solidFill>
                <a:latin typeface="Segoe UI" panose="020B0502040204020203" pitchFamily="34" charset="0"/>
              </a:rPr>
              <a:t>Vardhaman Deshpande (Valo Solutions) | @vrdmn</a:t>
            </a:r>
          </a:p>
          <a:p>
            <a:pPr>
              <a:lnSpc>
                <a:spcPct val="100000"/>
              </a:lnSpc>
              <a:spcBef>
                <a:spcPts val="300"/>
              </a:spcBef>
            </a:pPr>
            <a:r>
              <a:rPr lang="en-US" sz="1000">
                <a:solidFill>
                  <a:srgbClr val="2F2F2F"/>
                </a:solidFill>
                <a:latin typeface="Segoe UI" panose="020B0502040204020203" pitchFamily="34" charset="0"/>
              </a:rPr>
              <a:t>Veronique Lengelle (CPS) | @Veronicageek</a:t>
            </a:r>
          </a:p>
          <a:p>
            <a:pPr>
              <a:lnSpc>
                <a:spcPct val="100000"/>
              </a:lnSpc>
              <a:spcBef>
                <a:spcPts val="300"/>
              </a:spcBef>
            </a:pPr>
            <a:r>
              <a:rPr lang="en-US" sz="1000">
                <a:solidFill>
                  <a:srgbClr val="2F2F2F"/>
                </a:solidFill>
                <a:latin typeface="Segoe UI" panose="020B0502040204020203" pitchFamily="34" charset="0"/>
              </a:rPr>
              <a:t>Victor </a:t>
            </a:r>
            <a:r>
              <a:rPr lang="en-US" sz="1000" err="1">
                <a:solidFill>
                  <a:srgbClr val="2F2F2F"/>
                </a:solidFill>
                <a:latin typeface="Segoe UI" panose="020B0502040204020203" pitchFamily="34" charset="0"/>
              </a:rPr>
              <a:t>Ezeliorah</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Intels</a:t>
            </a:r>
            <a:r>
              <a:rPr lang="en-US" sz="1000">
                <a:solidFill>
                  <a:srgbClr val="2F2F2F"/>
                </a:solidFill>
                <a:latin typeface="Segoe UI" panose="020B0502040204020203" pitchFamily="34" charset="0"/>
              </a:rPr>
              <a:t> Nigeria Limited) | @Vezeliora</a:t>
            </a:r>
          </a:p>
          <a:p>
            <a:pPr>
              <a:lnSpc>
                <a:spcPct val="100000"/>
              </a:lnSpc>
              <a:spcBef>
                <a:spcPts val="300"/>
              </a:spcBef>
            </a:pPr>
            <a:r>
              <a:rPr lang="en-US" sz="1000">
                <a:solidFill>
                  <a:srgbClr val="2F2F2F"/>
                </a:solidFill>
                <a:latin typeface="Segoe UI" panose="020B0502040204020203" pitchFamily="34" charset="0"/>
              </a:rPr>
              <a:t>Vijay Sisodia(Accenture) | @ec0321</a:t>
            </a:r>
          </a:p>
          <a:p>
            <a:pPr>
              <a:lnSpc>
                <a:spcPct val="100000"/>
              </a:lnSpc>
              <a:spcBef>
                <a:spcPts val="300"/>
              </a:spcBef>
            </a:pPr>
            <a:r>
              <a:rPr lang="en-US" sz="1000">
                <a:solidFill>
                  <a:srgbClr val="2F2F2F"/>
                </a:solidFill>
                <a:latin typeface="Segoe UI" panose="020B0502040204020203" pitchFamily="34" charset="0"/>
              </a:rPr>
              <a:t>Vipul Kelkar (Rapid Circle) | @Vipulkelkar</a:t>
            </a:r>
          </a:p>
          <a:p>
            <a:pPr>
              <a:lnSpc>
                <a:spcPct val="100000"/>
              </a:lnSpc>
              <a:spcBef>
                <a:spcPts val="300"/>
              </a:spcBef>
            </a:pPr>
            <a:r>
              <a:rPr lang="en-US" sz="1000">
                <a:solidFill>
                  <a:srgbClr val="2F2F2F"/>
                </a:solidFill>
                <a:latin typeface="Segoe UI" panose="020B0502040204020203" pitchFamily="34" charset="0"/>
              </a:rPr>
              <a:t>Vivek </a:t>
            </a:r>
            <a:r>
              <a:rPr lang="en-US" sz="1000" err="1">
                <a:solidFill>
                  <a:srgbClr val="2F2F2F"/>
                </a:solidFill>
                <a:latin typeface="Segoe UI" panose="020B0502040204020203" pitchFamily="34" charset="0"/>
              </a:rPr>
              <a:t>Bavishi</a:t>
            </a:r>
            <a:r>
              <a:rPr lang="en-US" sz="1000">
                <a:solidFill>
                  <a:srgbClr val="2F2F2F"/>
                </a:solidFill>
                <a:latin typeface="Segoe UI" panose="020B0502040204020203" pitchFamily="34" charset="0"/>
              </a:rPr>
              <a:t> | @That_API_guy</a:t>
            </a:r>
          </a:p>
          <a:p>
            <a:pPr>
              <a:lnSpc>
                <a:spcPct val="100000"/>
              </a:lnSpc>
              <a:spcBef>
                <a:spcPts val="300"/>
              </a:spcBef>
            </a:pPr>
            <a:r>
              <a:rPr lang="en-US" sz="1000">
                <a:solidFill>
                  <a:srgbClr val="2F2F2F"/>
                </a:solidFill>
                <a:latin typeface="Segoe UI" panose="020B0502040204020203" pitchFamily="34" charset="0"/>
              </a:rPr>
              <a:t>wuxiaojun514 | wuxiaojun514</a:t>
            </a:r>
          </a:p>
          <a:p>
            <a:pPr>
              <a:lnSpc>
                <a:spcPct val="100000"/>
              </a:lnSpc>
              <a:spcBef>
                <a:spcPts val="300"/>
              </a:spcBef>
            </a:pPr>
            <a:r>
              <a:rPr lang="en-US" sz="1000">
                <a:solidFill>
                  <a:srgbClr val="2F2F2F"/>
                </a:solidFill>
                <a:latin typeface="Segoe UI" panose="020B0502040204020203" pitchFamily="34" charset="0"/>
              </a:rPr>
              <a:t>Yannick Plenevaux (PVX Solutions) | @Yp_code</a:t>
            </a:r>
          </a:p>
          <a:p>
            <a:pPr>
              <a:lnSpc>
                <a:spcPct val="100000"/>
              </a:lnSpc>
              <a:spcBef>
                <a:spcPts val="300"/>
              </a:spcBef>
            </a:pPr>
            <a:r>
              <a:rPr lang="en-US" sz="1000">
                <a:solidFill>
                  <a:srgbClr val="2F2F2F"/>
                </a:solidFill>
                <a:latin typeface="Segoe UI" panose="020B0502040204020203" pitchFamily="34" charset="0"/>
              </a:rPr>
              <a:t>Youssef </a:t>
            </a:r>
            <a:r>
              <a:rPr lang="en-US" sz="1000" err="1">
                <a:solidFill>
                  <a:srgbClr val="2F2F2F"/>
                </a:solidFill>
                <a:latin typeface="Segoe UI" panose="020B0502040204020203" pitchFamily="34" charset="0"/>
              </a:rPr>
              <a:t>Moumen</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Yves </a:t>
            </a:r>
            <a:r>
              <a:rPr lang="en-US" sz="1000" err="1">
                <a:solidFill>
                  <a:srgbClr val="2F2F2F"/>
                </a:solidFill>
                <a:latin typeface="Segoe UI" panose="020B0502040204020203" pitchFamily="34" charset="0"/>
              </a:rPr>
              <a:t>Habersaat</a:t>
            </a:r>
            <a:r>
              <a:rPr lang="en-US" sz="1000">
                <a:solidFill>
                  <a:srgbClr val="2F2F2F"/>
                </a:solidFill>
                <a:latin typeface="Segoe UI" panose="020B0502040204020203" pitchFamily="34" charset="0"/>
              </a:rPr>
              <a:t> (Sword Group) | @Yhabersaat</a:t>
            </a:r>
          </a:p>
          <a:p>
            <a:pPr>
              <a:lnSpc>
                <a:spcPct val="100000"/>
              </a:lnSpc>
              <a:spcBef>
                <a:spcPts val="300"/>
              </a:spcBef>
            </a:pPr>
            <a:r>
              <a:rPr lang="en-US" sz="1000">
                <a:solidFill>
                  <a:srgbClr val="2F2F2F"/>
                </a:solidFill>
                <a:latin typeface="Segoe UI" panose="020B0502040204020203" pitchFamily="34" charset="0"/>
              </a:rPr>
              <a:t>Zach Roberts | @ZachSPODev</a:t>
            </a:r>
          </a:p>
        </p:txBody>
      </p:sp>
    </p:spTree>
    <p:extLst>
      <p:ext uri="{BB962C8B-B14F-4D97-AF65-F5344CB8AC3E}">
        <p14:creationId xmlns:p14="http://schemas.microsoft.com/office/powerpoint/2010/main" val="2464948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CC2E-4392-4EB3-90A2-49DB65B76F63}"/>
              </a:ext>
            </a:extLst>
          </p:cNvPr>
          <p:cNvSpPr>
            <a:spLocks noGrp="1"/>
          </p:cNvSpPr>
          <p:nvPr>
            <p:ph type="title"/>
          </p:nvPr>
        </p:nvSpPr>
        <p:spPr>
          <a:xfrm>
            <a:off x="274638" y="295274"/>
            <a:ext cx="12032975" cy="917575"/>
          </a:xfrm>
        </p:spPr>
        <p:txBody>
          <a:bodyPr/>
          <a:lstStyle/>
          <a:p>
            <a:r>
              <a:rPr lang="en-US" sz="4000"/>
              <a:t>Companies involved with May 202</a:t>
            </a:r>
            <a:r>
              <a:rPr lang="en-FI" sz="4000"/>
              <a:t>2</a:t>
            </a:r>
            <a:r>
              <a:rPr lang="en-US" sz="4000"/>
              <a:t> summary</a:t>
            </a:r>
          </a:p>
        </p:txBody>
      </p:sp>
      <p:sp>
        <p:nvSpPr>
          <p:cNvPr id="3" name="Text Placeholder 2">
            <a:extLst>
              <a:ext uri="{FF2B5EF4-FFF2-40B4-BE49-F238E27FC236}">
                <a16:creationId xmlns:a16="http://schemas.microsoft.com/office/drawing/2014/main" id="{7D5700AA-5607-4F60-9BC2-ADA97972DEE6}"/>
              </a:ext>
            </a:extLst>
          </p:cNvPr>
          <p:cNvSpPr>
            <a:spLocks noGrp="1"/>
          </p:cNvSpPr>
          <p:nvPr>
            <p:ph type="body" sz="quarter" idx="10"/>
          </p:nvPr>
        </p:nvSpPr>
        <p:spPr>
          <a:xfrm>
            <a:off x="268639" y="1086422"/>
            <a:ext cx="11887200" cy="1914370"/>
          </a:xfrm>
        </p:spPr>
        <p:txBody>
          <a:bodyPr/>
          <a:lstStyle/>
          <a:p>
            <a:r>
              <a:rPr lang="en-US" sz="3200">
                <a:solidFill>
                  <a:srgbClr val="0078D4"/>
                </a:solidFill>
              </a:rPr>
              <a:t>Companies which provided support for community</a:t>
            </a:r>
          </a:p>
          <a:p>
            <a:pPr lvl="1"/>
            <a:r>
              <a:rPr lang="en-US" sz="1600"/>
              <a:t>We can only show the company logos which we have explicitly approval for logo usage</a:t>
            </a:r>
          </a:p>
          <a:p>
            <a:pPr lvl="1"/>
            <a:r>
              <a:rPr lang="en-US" sz="1600"/>
              <a:t>You contributed and your company is not here? – Send us a message with your permissions and logo</a:t>
            </a:r>
            <a:endParaRPr lang="fi-FI" sz="1600"/>
          </a:p>
          <a:p>
            <a:endParaRPr lang="en-US" sz="4400"/>
          </a:p>
        </p:txBody>
      </p:sp>
      <p:pic>
        <p:nvPicPr>
          <p:cNvPr id="85" name="Picture 2" descr="Image result for clapping hands">
            <a:extLst>
              <a:ext uri="{FF2B5EF4-FFF2-40B4-BE49-F238E27FC236}">
                <a16:creationId xmlns:a16="http://schemas.microsoft.com/office/drawing/2014/main" id="{1B038690-3812-4CC7-8E23-0A8DA70C376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9202402" y="4930499"/>
            <a:ext cx="3253146" cy="20764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0" descr="piasys">
            <a:extLst>
              <a:ext uri="{FF2B5EF4-FFF2-40B4-BE49-F238E27FC236}">
                <a16:creationId xmlns:a16="http://schemas.microsoft.com/office/drawing/2014/main" id="{FAD563B5-0C34-429D-A7B3-AAB42DEBDB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4643" y="4827311"/>
            <a:ext cx="1238251" cy="3333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close up of a sign&#10;&#10;Description generated with high confidence">
            <a:extLst>
              <a:ext uri="{FF2B5EF4-FFF2-40B4-BE49-F238E27FC236}">
                <a16:creationId xmlns:a16="http://schemas.microsoft.com/office/drawing/2014/main" id="{C1A22776-2262-46E9-B9A7-B1FD757151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104" y="6086736"/>
            <a:ext cx="991124" cy="667357"/>
          </a:xfrm>
          <a:prstGeom prst="rect">
            <a:avLst/>
          </a:prstGeom>
        </p:spPr>
      </p:pic>
      <p:pic>
        <p:nvPicPr>
          <p:cNvPr id="91" name="Picture 2" descr="Arvo Systems">
            <a:extLst>
              <a:ext uri="{FF2B5EF4-FFF2-40B4-BE49-F238E27FC236}">
                <a16:creationId xmlns:a16="http://schemas.microsoft.com/office/drawing/2014/main" id="{B93666EC-1F01-4BD1-B3D3-8B5B24EBB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06762" y="3100438"/>
            <a:ext cx="1084073" cy="43362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Valo">
            <a:extLst>
              <a:ext uri="{FF2B5EF4-FFF2-40B4-BE49-F238E27FC236}">
                <a16:creationId xmlns:a16="http://schemas.microsoft.com/office/drawing/2014/main" id="{C3F4147E-9649-458A-96F0-9A428D0905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90285" y="6213775"/>
            <a:ext cx="1382206" cy="48908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sulava logo">
            <a:extLst>
              <a:ext uri="{FF2B5EF4-FFF2-40B4-BE49-F238E27FC236}">
                <a16:creationId xmlns:a16="http://schemas.microsoft.com/office/drawing/2014/main" id="{FD56064D-11DF-46EB-9B76-D0FE6083ACF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29575" y="6214004"/>
            <a:ext cx="819010" cy="6052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 result for n8d logo">
            <a:extLst>
              <a:ext uri="{FF2B5EF4-FFF2-40B4-BE49-F238E27FC236}">
                <a16:creationId xmlns:a16="http://schemas.microsoft.com/office/drawing/2014/main" id="{CDCA875F-6A80-4C13-A707-067BE072790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55067" y="4781083"/>
            <a:ext cx="756581" cy="47815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8" descr="Image result for catapult systems logo">
            <a:extLst>
              <a:ext uri="{FF2B5EF4-FFF2-40B4-BE49-F238E27FC236}">
                <a16:creationId xmlns:a16="http://schemas.microsoft.com/office/drawing/2014/main" id="{39EE4BCA-9AD4-4494-989D-BF75A853B2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554827" y="2963652"/>
            <a:ext cx="1470039" cy="7682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Image result for pixelmill logo">
            <a:extLst>
              <a:ext uri="{FF2B5EF4-FFF2-40B4-BE49-F238E27FC236}">
                <a16:creationId xmlns:a16="http://schemas.microsoft.com/office/drawing/2014/main" id="{9D8A2871-DF73-4350-A8E7-0D2B677B907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31752" b="32306"/>
          <a:stretch/>
        </p:blipFill>
        <p:spPr bwMode="auto">
          <a:xfrm>
            <a:off x="6570064" y="4714820"/>
            <a:ext cx="1421735" cy="51100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A close up of a logo&#10;&#10;Description automatically generated">
            <a:extLst>
              <a:ext uri="{FF2B5EF4-FFF2-40B4-BE49-F238E27FC236}">
                <a16:creationId xmlns:a16="http://schemas.microsoft.com/office/drawing/2014/main" id="{4054C8AA-6D75-4515-AB97-6416020DFB7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0529" y="2732773"/>
            <a:ext cx="1083873" cy="1083873"/>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0AFAF3C7-987F-4E5F-8C2D-67B005FD6F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738904" y="4603595"/>
            <a:ext cx="1138813" cy="686765"/>
          </a:xfrm>
          <a:prstGeom prst="rect">
            <a:avLst/>
          </a:prstGeom>
        </p:spPr>
      </p:pic>
      <p:pic>
        <p:nvPicPr>
          <p:cNvPr id="109" name="Picture 18" descr="DMI">
            <a:extLst>
              <a:ext uri="{FF2B5EF4-FFF2-40B4-BE49-F238E27FC236}">
                <a16:creationId xmlns:a16="http://schemas.microsoft.com/office/drawing/2014/main" id="{F2D4924E-0ADF-420A-B9C6-AFBA9F2EBFBE}"/>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387386" y="3989462"/>
            <a:ext cx="1077652" cy="48908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Strom Technology">
            <a:extLst>
              <a:ext uri="{FF2B5EF4-FFF2-40B4-BE49-F238E27FC236}">
                <a16:creationId xmlns:a16="http://schemas.microsoft.com/office/drawing/2014/main" id="{FC0FA040-0BA3-4C84-9FD4-6B423218556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055137" y="5486867"/>
            <a:ext cx="928158" cy="39268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Logo&#10;&#10;Description automatically generated">
            <a:extLst>
              <a:ext uri="{FF2B5EF4-FFF2-40B4-BE49-F238E27FC236}">
                <a16:creationId xmlns:a16="http://schemas.microsoft.com/office/drawing/2014/main" id="{62EDA976-8198-4469-BB52-A171F4F1192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153988" y="5486867"/>
            <a:ext cx="1101990" cy="571657"/>
          </a:xfrm>
          <a:prstGeom prst="rect">
            <a:avLst/>
          </a:prstGeom>
        </p:spPr>
      </p:pic>
      <p:pic>
        <p:nvPicPr>
          <p:cNvPr id="117" name="Picture 2" descr="Downloads - SOLVION">
            <a:extLst>
              <a:ext uri="{FF2B5EF4-FFF2-40B4-BE49-F238E27FC236}">
                <a16:creationId xmlns:a16="http://schemas.microsoft.com/office/drawing/2014/main" id="{22F89AEE-4993-4B9A-AA3F-341C7FF80E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6839" y="5551689"/>
            <a:ext cx="1438490" cy="26303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A picture containing text, clipart, tableware, dishware&#10;&#10;Description automatically generated">
            <a:extLst>
              <a:ext uri="{FF2B5EF4-FFF2-40B4-BE49-F238E27FC236}">
                <a16:creationId xmlns:a16="http://schemas.microsoft.com/office/drawing/2014/main" id="{2BF2A872-E3C1-4DC6-9EC3-F6950F2D0A8E}"/>
              </a:ext>
            </a:extLst>
          </p:cNvPr>
          <p:cNvPicPr>
            <a:picLocks noChangeAspect="1"/>
          </p:cNvPicPr>
          <p:nvPr/>
        </p:nvPicPr>
        <p:blipFill>
          <a:blip r:embed="rId18"/>
          <a:stretch>
            <a:fillRect/>
          </a:stretch>
        </p:blipFill>
        <p:spPr>
          <a:xfrm>
            <a:off x="1844540" y="6353154"/>
            <a:ext cx="1720886" cy="267874"/>
          </a:xfrm>
          <a:prstGeom prst="rect">
            <a:avLst/>
          </a:prstGeom>
        </p:spPr>
      </p:pic>
      <p:pic>
        <p:nvPicPr>
          <p:cNvPr id="121" name="Picture 120" descr="Icon&#10;&#10;Description automatically generated">
            <a:extLst>
              <a:ext uri="{FF2B5EF4-FFF2-40B4-BE49-F238E27FC236}">
                <a16:creationId xmlns:a16="http://schemas.microsoft.com/office/drawing/2014/main" id="{02EB4014-E1D2-47DC-AF7A-8BC968B84A35}"/>
              </a:ext>
            </a:extLst>
          </p:cNvPr>
          <p:cNvPicPr>
            <a:picLocks noChangeAspect="1"/>
          </p:cNvPicPr>
          <p:nvPr/>
        </p:nvPicPr>
        <p:blipFill>
          <a:blip r:embed="rId19"/>
          <a:stretch>
            <a:fillRect/>
          </a:stretch>
        </p:blipFill>
        <p:spPr>
          <a:xfrm>
            <a:off x="687231" y="5398218"/>
            <a:ext cx="785153" cy="688518"/>
          </a:xfrm>
          <a:prstGeom prst="rect">
            <a:avLst/>
          </a:prstGeom>
        </p:spPr>
      </p:pic>
      <p:pic>
        <p:nvPicPr>
          <p:cNvPr id="123" name="Picture 122" descr="Icon&#10;&#10;Description automatically generated">
            <a:extLst>
              <a:ext uri="{FF2B5EF4-FFF2-40B4-BE49-F238E27FC236}">
                <a16:creationId xmlns:a16="http://schemas.microsoft.com/office/drawing/2014/main" id="{25C61131-31B9-4D10-A0DC-E9E451B2E771}"/>
              </a:ext>
            </a:extLst>
          </p:cNvPr>
          <p:cNvPicPr>
            <a:picLocks noChangeAspect="1"/>
          </p:cNvPicPr>
          <p:nvPr/>
        </p:nvPicPr>
        <p:blipFill>
          <a:blip r:embed="rId20"/>
          <a:stretch>
            <a:fillRect/>
          </a:stretch>
        </p:blipFill>
        <p:spPr>
          <a:xfrm>
            <a:off x="11211234" y="3092263"/>
            <a:ext cx="594812" cy="594812"/>
          </a:xfrm>
          <a:prstGeom prst="rect">
            <a:avLst/>
          </a:prstGeom>
        </p:spPr>
      </p:pic>
      <p:pic>
        <p:nvPicPr>
          <p:cNvPr id="125" name="Picture 124">
            <a:extLst>
              <a:ext uri="{FF2B5EF4-FFF2-40B4-BE49-F238E27FC236}">
                <a16:creationId xmlns:a16="http://schemas.microsoft.com/office/drawing/2014/main" id="{9B6A290C-1B7D-4318-9B2D-33AE698AB64C}"/>
              </a:ext>
            </a:extLst>
          </p:cNvPr>
          <p:cNvPicPr>
            <a:picLocks noChangeAspect="1"/>
          </p:cNvPicPr>
          <p:nvPr/>
        </p:nvPicPr>
        <p:blipFill>
          <a:blip r:embed="rId21"/>
          <a:stretch>
            <a:fillRect/>
          </a:stretch>
        </p:blipFill>
        <p:spPr>
          <a:xfrm>
            <a:off x="6055137" y="3185767"/>
            <a:ext cx="1582898" cy="413989"/>
          </a:xfrm>
          <a:prstGeom prst="rect">
            <a:avLst/>
          </a:prstGeom>
        </p:spPr>
      </p:pic>
      <p:pic>
        <p:nvPicPr>
          <p:cNvPr id="127" name="Picture 2" descr="A picture containing text, clipart, tableware, plate&#10;&#10;Description automatically generated">
            <a:extLst>
              <a:ext uri="{FF2B5EF4-FFF2-40B4-BE49-F238E27FC236}">
                <a16:creationId xmlns:a16="http://schemas.microsoft.com/office/drawing/2014/main" id="{3BEEB574-DD5D-4881-9597-F553AB4BD9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4315" y="3939928"/>
            <a:ext cx="1119488" cy="512536"/>
          </a:xfrm>
          <a:prstGeom prst="rect">
            <a:avLst/>
          </a:prstGeom>
          <a:noFill/>
        </p:spPr>
      </p:pic>
      <p:pic>
        <p:nvPicPr>
          <p:cNvPr id="1025" name="Picture 1024" descr="A picture containing shape&#10;&#10;Description automatically generated">
            <a:extLst>
              <a:ext uri="{FF2B5EF4-FFF2-40B4-BE49-F238E27FC236}">
                <a16:creationId xmlns:a16="http://schemas.microsoft.com/office/drawing/2014/main" id="{2784DDAE-33F4-4E09-B676-FBF882FA3405}"/>
              </a:ext>
            </a:extLst>
          </p:cNvPr>
          <p:cNvPicPr>
            <a:picLocks noChangeAspect="1"/>
          </p:cNvPicPr>
          <p:nvPr/>
        </p:nvPicPr>
        <p:blipFill>
          <a:blip r:embed="rId23"/>
          <a:stretch>
            <a:fillRect/>
          </a:stretch>
        </p:blipFill>
        <p:spPr>
          <a:xfrm>
            <a:off x="4555620" y="3038816"/>
            <a:ext cx="617886" cy="617886"/>
          </a:xfrm>
          <a:prstGeom prst="rect">
            <a:avLst/>
          </a:prstGeom>
        </p:spPr>
      </p:pic>
      <p:pic>
        <p:nvPicPr>
          <p:cNvPr id="1027" name="Picture 1026" descr="Logo&#10;&#10;Description automatically generated">
            <a:extLst>
              <a:ext uri="{FF2B5EF4-FFF2-40B4-BE49-F238E27FC236}">
                <a16:creationId xmlns:a16="http://schemas.microsoft.com/office/drawing/2014/main" id="{64D77C27-296C-456B-A837-2756B24B56A0}"/>
              </a:ext>
            </a:extLst>
          </p:cNvPr>
          <p:cNvPicPr>
            <a:picLocks noChangeAspect="1"/>
          </p:cNvPicPr>
          <p:nvPr/>
        </p:nvPicPr>
        <p:blipFill>
          <a:blip r:embed="rId24"/>
          <a:stretch>
            <a:fillRect/>
          </a:stretch>
        </p:blipFill>
        <p:spPr>
          <a:xfrm>
            <a:off x="10709668" y="4579630"/>
            <a:ext cx="1597945" cy="495363"/>
          </a:xfrm>
          <a:prstGeom prst="rect">
            <a:avLst/>
          </a:prstGeom>
        </p:spPr>
      </p:pic>
      <p:pic>
        <p:nvPicPr>
          <p:cNvPr id="1028" name="Picture 1027">
            <a:extLst>
              <a:ext uri="{FF2B5EF4-FFF2-40B4-BE49-F238E27FC236}">
                <a16:creationId xmlns:a16="http://schemas.microsoft.com/office/drawing/2014/main" id="{F6117F1A-C0C7-4A8F-878F-D5BA4BEA0DD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575022" y="5449941"/>
            <a:ext cx="1586475" cy="492973"/>
          </a:xfrm>
          <a:prstGeom prst="rect">
            <a:avLst/>
          </a:prstGeom>
        </p:spPr>
      </p:pic>
      <p:pic>
        <p:nvPicPr>
          <p:cNvPr id="1029" name="Picture 1028" descr="Shape&#10;&#10;Description automatically generated with medium confidence">
            <a:extLst>
              <a:ext uri="{FF2B5EF4-FFF2-40B4-BE49-F238E27FC236}">
                <a16:creationId xmlns:a16="http://schemas.microsoft.com/office/drawing/2014/main" id="{95FE94D2-6060-4A8B-BE6C-5F5B6DC572C4}"/>
              </a:ext>
            </a:extLst>
          </p:cNvPr>
          <p:cNvPicPr>
            <a:picLocks noChangeAspect="1"/>
          </p:cNvPicPr>
          <p:nvPr/>
        </p:nvPicPr>
        <p:blipFill>
          <a:blip r:embed="rId26"/>
          <a:stretch>
            <a:fillRect/>
          </a:stretch>
        </p:blipFill>
        <p:spPr>
          <a:xfrm>
            <a:off x="5337653" y="4082241"/>
            <a:ext cx="1551049" cy="249323"/>
          </a:xfrm>
          <a:prstGeom prst="rect">
            <a:avLst/>
          </a:prstGeom>
        </p:spPr>
      </p:pic>
      <p:pic>
        <p:nvPicPr>
          <p:cNvPr id="1030" name="Picture 2">
            <a:extLst>
              <a:ext uri="{FF2B5EF4-FFF2-40B4-BE49-F238E27FC236}">
                <a16:creationId xmlns:a16="http://schemas.microsoft.com/office/drawing/2014/main" id="{E177C0BF-F647-42D2-A818-74248705938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81388" y="4042368"/>
            <a:ext cx="14287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67A244A5-BE0E-462A-8D79-B7DB970492B5}"/>
              </a:ext>
            </a:extLst>
          </p:cNvPr>
          <p:cNvPicPr>
            <a:picLocks noChangeAspect="1"/>
          </p:cNvPicPr>
          <p:nvPr/>
        </p:nvPicPr>
        <p:blipFill>
          <a:blip r:embed="rId28"/>
          <a:stretch>
            <a:fillRect/>
          </a:stretch>
        </p:blipFill>
        <p:spPr>
          <a:xfrm>
            <a:off x="3898791" y="6095394"/>
            <a:ext cx="1349965" cy="701982"/>
          </a:xfrm>
          <a:prstGeom prst="rect">
            <a:avLst/>
          </a:prstGeom>
        </p:spPr>
      </p:pic>
      <p:pic>
        <p:nvPicPr>
          <p:cNvPr id="6" name="Picture 5" descr="Icon&#10;&#10;Description automatically generated">
            <a:extLst>
              <a:ext uri="{FF2B5EF4-FFF2-40B4-BE49-F238E27FC236}">
                <a16:creationId xmlns:a16="http://schemas.microsoft.com/office/drawing/2014/main" id="{7DB2125D-B73D-49E1-9DC3-CA33B2E4D9CD}"/>
              </a:ext>
            </a:extLst>
          </p:cNvPr>
          <p:cNvPicPr>
            <a:picLocks noChangeAspect="1"/>
          </p:cNvPicPr>
          <p:nvPr/>
        </p:nvPicPr>
        <p:blipFill>
          <a:blip r:embed="rId29"/>
          <a:stretch>
            <a:fillRect/>
          </a:stretch>
        </p:blipFill>
        <p:spPr>
          <a:xfrm>
            <a:off x="9877717" y="3989462"/>
            <a:ext cx="1663902" cy="434883"/>
          </a:xfrm>
          <a:prstGeom prst="rect">
            <a:avLst/>
          </a:prstGeom>
        </p:spPr>
      </p:pic>
      <p:pic>
        <p:nvPicPr>
          <p:cNvPr id="1026" name="Picture 2">
            <a:extLst>
              <a:ext uri="{FF2B5EF4-FFF2-40B4-BE49-F238E27FC236}">
                <a16:creationId xmlns:a16="http://schemas.microsoft.com/office/drawing/2014/main" id="{B7C7F364-07D5-45B0-A818-617C466A02E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7231" y="4735099"/>
            <a:ext cx="1082649" cy="6014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77F84B6-4925-4A03-A5F6-E80F49FAC72B}"/>
              </a:ext>
            </a:extLst>
          </p:cNvPr>
          <p:cNvPicPr>
            <a:picLocks noChangeAspect="1"/>
          </p:cNvPicPr>
          <p:nvPr/>
        </p:nvPicPr>
        <p:blipFill>
          <a:blip r:embed="rId31"/>
          <a:stretch>
            <a:fillRect/>
          </a:stretch>
        </p:blipFill>
        <p:spPr>
          <a:xfrm>
            <a:off x="5613382" y="6213775"/>
            <a:ext cx="1138814" cy="546631"/>
          </a:xfrm>
          <a:prstGeom prst="rect">
            <a:avLst/>
          </a:prstGeom>
        </p:spPr>
      </p:pic>
    </p:spTree>
    <p:extLst>
      <p:ext uri="{BB962C8B-B14F-4D97-AF65-F5344CB8AC3E}">
        <p14:creationId xmlns:p14="http://schemas.microsoft.com/office/powerpoint/2010/main" val="24836229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3687A3-39C5-464E-8253-AE51D6DA9383}"/>
              </a:ext>
            </a:extLst>
          </p:cNvPr>
          <p:cNvSpPr txBox="1"/>
          <p:nvPr/>
        </p:nvSpPr>
        <p:spPr>
          <a:xfrm>
            <a:off x="9658500" y="1034043"/>
            <a:ext cx="2978208" cy="5893921"/>
          </a:xfrm>
          <a:prstGeom prst="rect">
            <a:avLst/>
          </a:prstGeom>
          <a:noFill/>
        </p:spPr>
        <p:txBody>
          <a:bodyPr wrap="square">
            <a:spAutoFit/>
          </a:bodyPr>
          <a:lstStyle/>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Patrick Rodgers (Microsoft) | @Mediocrebowler</a:t>
            </a:r>
          </a:p>
          <a:p>
            <a:pPr marL="171450" indent="-171450">
              <a:spcBef>
                <a:spcPts val="300"/>
              </a:spcBef>
              <a:buFont typeface="Arial" panose="020B0604020202020204" pitchFamily="34" charset="0"/>
              <a:buChar char="•"/>
            </a:pPr>
            <a:r>
              <a:rPr lang="en-US" sz="900" err="1">
                <a:solidFill>
                  <a:srgbClr val="2F2F2F"/>
                </a:solidFill>
                <a:latin typeface="Segoe UI" panose="020B0502040204020203" pitchFamily="34" charset="0"/>
              </a:rPr>
              <a:t>Preethika</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Kiruveedula</a:t>
            </a:r>
            <a:r>
              <a:rPr lang="en-US" sz="900">
                <a:solidFill>
                  <a:srgbClr val="2F2F2F"/>
                </a:solidFill>
                <a:latin typeface="Segoe UI" panose="020B0502040204020203" pitchFamily="34" charset="0"/>
              </a:rPr>
              <a:t>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Rabeb Othmani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Rabia Williams (Microsoft) | @Williamsrabia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Rajdeep Chandra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Ravichandran </a:t>
            </a:r>
            <a:r>
              <a:rPr lang="en-US" sz="900" err="1">
                <a:solidFill>
                  <a:srgbClr val="2F2F2F"/>
                </a:solidFill>
                <a:latin typeface="Segoe UI" panose="020B0502040204020203" pitchFamily="34" charset="0"/>
              </a:rPr>
              <a:t>Krishnasamy</a:t>
            </a:r>
            <a:r>
              <a:rPr lang="en-US" sz="900">
                <a:solidFill>
                  <a:srgbClr val="2F2F2F"/>
                </a:solidFill>
                <a:latin typeface="Segoe UI" panose="020B0502040204020203" pitchFamily="34" charset="0"/>
              </a:rPr>
              <a:t> (Microsoft) | @Spfx_blog</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Richard Astbury (Microsoft) | @Richorama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Rick Kirkham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Roel (Microsoft) | </a:t>
            </a:r>
            <a:r>
              <a:rPr lang="en-US" sz="900" err="1">
                <a:solidFill>
                  <a:srgbClr val="2F2F2F"/>
                </a:solidFill>
                <a:latin typeface="Segoe UI" panose="020B0502040204020203" pitchFamily="34" charset="0"/>
              </a:rPr>
              <a:t>RoelVB</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Roy Paar(Microsoft)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Rui Santos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SaiBhavya Reddy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Sam Larson (Microsoft) | </a:t>
            </a:r>
            <a:r>
              <a:rPr lang="en-US" sz="900" err="1">
                <a:solidFill>
                  <a:srgbClr val="2F2F2F"/>
                </a:solidFill>
                <a:latin typeface="Segoe UI" panose="020B0502040204020203" pitchFamily="34" charset="0"/>
              </a:rPr>
              <a:t>salarson</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Shane Weaver (Microsoft) | </a:t>
            </a:r>
            <a:r>
              <a:rPr lang="en-US" sz="900" err="1">
                <a:solidFill>
                  <a:srgbClr val="2F2F2F"/>
                </a:solidFill>
                <a:latin typeface="Segoe UI" panose="020B0502040204020203" pitchFamily="34" charset="0"/>
              </a:rPr>
              <a:t>shweaver</a:t>
            </a:r>
            <a:r>
              <a:rPr lang="en-US" sz="900">
                <a:solidFill>
                  <a:srgbClr val="2F2F2F"/>
                </a:solidFill>
                <a:latin typeface="Segoe UI" panose="020B0502040204020203" pitchFamily="34" charset="0"/>
              </a:rPr>
              <a:t>-MSFT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Shreyansh Agrawal (Microsoft) | </a:t>
            </a:r>
            <a:r>
              <a:rPr lang="en-US" sz="900" err="1">
                <a:solidFill>
                  <a:srgbClr val="2F2F2F"/>
                </a:solidFill>
                <a:latin typeface="Segoe UI" panose="020B0502040204020203" pitchFamily="34" charset="0"/>
              </a:rPr>
              <a:t>shagra-ms</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Sean Squires (Microsoft) | @iamseansquires</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Sébastien Levert (Microsoft) | @Sebastienlevert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Shreya Ganguly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Shubham Gatkal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Srinivas Varukala (Microsoft) | @Svarukala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Steven Jia (Microsoft) | Steven-Jia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Swapnil Shrivastava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Tejas Mehta (Microsoft) | @Tpmehta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Tim Mayo (Microsoft) | @Timmayo</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 Resing (Microsoft) | @Resing</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Tomomi Imura (Microsoft) | @Girlie_mac</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Vesa Juvonen (Microsoft) | @Vesajuvonen</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Wajeed Shaikh | Wajeed-</a:t>
            </a:r>
            <a:r>
              <a:rPr lang="en-US" sz="900" err="1">
                <a:solidFill>
                  <a:srgbClr val="2F2F2F"/>
                </a:solidFill>
                <a:latin typeface="Segoe UI" panose="020B0502040204020203" pitchFamily="34" charset="0"/>
              </a:rPr>
              <a:t>msft</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Waldek Mastykarz (Microsoft) | @Waldekm</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Wictor Wilen(Microsoft) | @Wictor</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Vincent Biret (Microsoft) | @baywet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Zakiullah Khan (Microsoft)</a:t>
            </a:r>
          </a:p>
        </p:txBody>
      </p:sp>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917305" y="4582321"/>
            <a:ext cx="493795" cy="8507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000"/>
              <a:t>Thank you for your assistance! – Microsoft</a:t>
            </a:r>
          </a:p>
        </p:txBody>
      </p:sp>
      <p:sp>
        <p:nvSpPr>
          <p:cNvPr id="5" name="Text Placeholder 4"/>
          <p:cNvSpPr>
            <a:spLocks noGrp="1"/>
          </p:cNvSpPr>
          <p:nvPr>
            <p:ph type="body" sz="quarter" idx="10"/>
          </p:nvPr>
        </p:nvSpPr>
        <p:spPr>
          <a:xfrm>
            <a:off x="387292" y="1034043"/>
            <a:ext cx="2978208" cy="5986254"/>
          </a:xfrm>
        </p:spPr>
        <p:txBody>
          <a:bodyPr/>
          <a:lstStyle/>
          <a:p>
            <a:pPr marL="171450" indent="-171450">
              <a:lnSpc>
                <a:spcPct val="100000"/>
              </a:lnSpc>
              <a:spcBef>
                <a:spcPts val="300"/>
              </a:spcBef>
            </a:pPr>
            <a:r>
              <a:rPr lang="en-US" sz="900">
                <a:solidFill>
                  <a:srgbClr val="2F2F2F"/>
                </a:solidFill>
                <a:latin typeface="Segoe UI" panose="020B0502040204020203" pitchFamily="34" charset="0"/>
              </a:rPr>
              <a:t>Aakash Bhardwaj (Microsoft) | @Aakash_316</a:t>
            </a:r>
          </a:p>
          <a:p>
            <a:pPr marL="171450" indent="-171450">
              <a:lnSpc>
                <a:spcPct val="100000"/>
              </a:lnSpc>
              <a:spcBef>
                <a:spcPts val="300"/>
              </a:spcBef>
            </a:pPr>
            <a:r>
              <a:rPr lang="en-US" sz="900">
                <a:solidFill>
                  <a:srgbClr val="2F2F2F"/>
                </a:solidFill>
                <a:latin typeface="Segoe UI" panose="020B0502040204020203" pitchFamily="34" charset="0"/>
              </a:rPr>
              <a:t>Abid Rahman (Microsoft)</a:t>
            </a:r>
          </a:p>
          <a:p>
            <a:pPr marL="171450" indent="-171450">
              <a:lnSpc>
                <a:spcPct val="100000"/>
              </a:lnSpc>
              <a:spcBef>
                <a:spcPts val="300"/>
              </a:spcBef>
            </a:pPr>
            <a:r>
              <a:rPr lang="en-US" sz="900">
                <a:solidFill>
                  <a:srgbClr val="2F2F2F"/>
                </a:solidFill>
                <a:latin typeface="Segoe UI" panose="020B0502040204020203" pitchFamily="34" charset="0"/>
              </a:rPr>
              <a:t>Alex Clark (Microsoft) | @Sharepointalex</a:t>
            </a:r>
          </a:p>
          <a:p>
            <a:pPr marL="171450" indent="-171450">
              <a:lnSpc>
                <a:spcPct val="100000"/>
              </a:lnSpc>
              <a:spcBef>
                <a:spcPts val="300"/>
              </a:spcBef>
            </a:pPr>
            <a:r>
              <a:rPr lang="en-US" sz="900">
                <a:solidFill>
                  <a:srgbClr val="2F2F2F"/>
                </a:solidFill>
                <a:latin typeface="Segoe UI" panose="020B0502040204020203" pitchFamily="34" charset="0"/>
              </a:rPr>
              <a:t>Alex Terentiev (Microsoft) | @Alexaterentiev</a:t>
            </a:r>
          </a:p>
          <a:p>
            <a:pPr marL="171450" indent="-171450">
              <a:lnSpc>
                <a:spcPct val="100000"/>
              </a:lnSpc>
              <a:spcBef>
                <a:spcPts val="300"/>
              </a:spcBef>
            </a:pPr>
            <a:r>
              <a:rPr lang="en-US" sz="900">
                <a:solidFill>
                  <a:srgbClr val="2F2F2F"/>
                </a:solidFill>
                <a:latin typeface="Segoe UI" panose="020B0502040204020203" pitchFamily="34" charset="0"/>
              </a:rPr>
              <a:t>Aline </a:t>
            </a:r>
            <a:r>
              <a:rPr lang="en-US" sz="900" err="1">
                <a:solidFill>
                  <a:srgbClr val="2F2F2F"/>
                </a:solidFill>
                <a:latin typeface="Segoe UI" panose="020B0502040204020203" pitchFamily="34" charset="0"/>
              </a:rPr>
              <a:t>Tognini</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alinefmr</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Allen Snow (Microsoft) | @Asnow003</a:t>
            </a:r>
          </a:p>
          <a:p>
            <a:pPr marL="171450" indent="-171450">
              <a:lnSpc>
                <a:spcPct val="100000"/>
              </a:lnSpc>
              <a:spcBef>
                <a:spcPts val="300"/>
              </a:spcBef>
            </a:pPr>
            <a:r>
              <a:rPr lang="en-US" sz="900">
                <a:solidFill>
                  <a:srgbClr val="2F2F2F"/>
                </a:solidFill>
                <a:latin typeface="Segoe UI" panose="020B0502040204020203" pitchFamily="34" charset="0"/>
              </a:rPr>
              <a:t>Altamish Ahmad (Microsoft)</a:t>
            </a:r>
          </a:p>
          <a:p>
            <a:pPr marL="171450" indent="-171450">
              <a:lnSpc>
                <a:spcPct val="100000"/>
              </a:lnSpc>
              <a:spcBef>
                <a:spcPts val="300"/>
              </a:spcBef>
            </a:pPr>
            <a:r>
              <a:rPr lang="en-US" sz="900">
                <a:solidFill>
                  <a:srgbClr val="2F2F2F"/>
                </a:solidFill>
                <a:latin typeface="Segoe UI" panose="020B0502040204020203" pitchFamily="34" charset="0"/>
              </a:rPr>
              <a:t>Andrey Esipov (Microsoft)</a:t>
            </a:r>
          </a:p>
          <a:p>
            <a:pPr marL="171450" indent="-171450">
              <a:lnSpc>
                <a:spcPct val="100000"/>
              </a:lnSpc>
              <a:spcBef>
                <a:spcPts val="300"/>
              </a:spcBef>
            </a:pPr>
            <a:r>
              <a:rPr lang="en-US" sz="900">
                <a:solidFill>
                  <a:srgbClr val="2F2F2F"/>
                </a:solidFill>
                <a:latin typeface="Segoe UI" panose="020B0502040204020203" pitchFamily="34" charset="0"/>
              </a:rPr>
              <a:t>Anuj Gupta (Microsoft)</a:t>
            </a:r>
          </a:p>
          <a:p>
            <a:pPr marL="171450" indent="-171450">
              <a:lnSpc>
                <a:spcPct val="100000"/>
              </a:lnSpc>
              <a:spcBef>
                <a:spcPts val="300"/>
              </a:spcBef>
            </a:pPr>
            <a:r>
              <a:rPr lang="en-US" sz="900">
                <a:solidFill>
                  <a:srgbClr val="2F2F2F"/>
                </a:solidFill>
                <a:latin typeface="Segoe UI" panose="020B0502040204020203" pitchFamily="34" charset="0"/>
              </a:rPr>
              <a:t>April Dunnam (Microsoft) | @Aprildunnam</a:t>
            </a:r>
          </a:p>
          <a:p>
            <a:pPr marL="171450" indent="-171450">
              <a:lnSpc>
                <a:spcPct val="100000"/>
              </a:lnSpc>
              <a:spcBef>
                <a:spcPts val="300"/>
              </a:spcBef>
            </a:pPr>
            <a:r>
              <a:rPr lang="en-US" sz="900">
                <a:solidFill>
                  <a:srgbClr val="2F2F2F"/>
                </a:solidFill>
                <a:latin typeface="Segoe UI" panose="020B0502040204020203" pitchFamily="34" charset="0"/>
              </a:rPr>
              <a:t>Arijit Mondal (Microsoft)</a:t>
            </a:r>
          </a:p>
          <a:p>
            <a:pPr marL="171450" indent="-171450">
              <a:lnSpc>
                <a:spcPct val="100000"/>
              </a:lnSpc>
              <a:spcBef>
                <a:spcPts val="300"/>
              </a:spcBef>
            </a:pPr>
            <a:r>
              <a:rPr lang="en-US" sz="900">
                <a:solidFill>
                  <a:srgbClr val="2F2F2F"/>
                </a:solidFill>
                <a:latin typeface="Segoe UI" panose="020B0502040204020203" pitchFamily="34" charset="0"/>
              </a:rPr>
              <a:t>Arvind Ravi (Microsoft)</a:t>
            </a:r>
          </a:p>
          <a:p>
            <a:pPr marL="171450" indent="-171450">
              <a:lnSpc>
                <a:spcPct val="100000"/>
              </a:lnSpc>
              <a:spcBef>
                <a:spcPts val="300"/>
              </a:spcBef>
            </a:pPr>
            <a:r>
              <a:rPr lang="en-US" sz="900">
                <a:solidFill>
                  <a:srgbClr val="2F2F2F"/>
                </a:solidFill>
                <a:latin typeface="Segoe UI" panose="020B0502040204020203" pitchFamily="34" charset="0"/>
              </a:rPr>
              <a:t>Ashima Mathur (Microsoft)</a:t>
            </a:r>
          </a:p>
          <a:p>
            <a:pPr marL="171450" indent="-171450">
              <a:lnSpc>
                <a:spcPct val="100000"/>
              </a:lnSpc>
              <a:spcBef>
                <a:spcPts val="300"/>
              </a:spcBef>
            </a:pPr>
            <a:r>
              <a:rPr lang="en-US" sz="900">
                <a:solidFill>
                  <a:srgbClr val="2F2F2F"/>
                </a:solidFill>
                <a:latin typeface="Segoe UI" panose="020B0502040204020203" pitchFamily="34" charset="0"/>
              </a:rPr>
              <a:t>Ayca Bas (Microsoft) | @Aycabs</a:t>
            </a:r>
          </a:p>
          <a:p>
            <a:pPr marL="171450" indent="-171450">
              <a:lnSpc>
                <a:spcPct val="100000"/>
              </a:lnSpc>
              <a:spcBef>
                <a:spcPts val="300"/>
              </a:spcBef>
            </a:pPr>
            <a:r>
              <a:rPr lang="en-US" sz="900">
                <a:solidFill>
                  <a:srgbClr val="2F2F2F"/>
                </a:solidFill>
                <a:latin typeface="Segoe UI" panose="020B0502040204020203" pitchFamily="34" charset="0"/>
              </a:rPr>
              <a:t>Bert Jansen (Microsoft) | @O365Bert</a:t>
            </a:r>
          </a:p>
          <a:p>
            <a:pPr marL="171450" indent="-171450">
              <a:lnSpc>
                <a:spcPct val="100000"/>
              </a:lnSpc>
              <a:spcBef>
                <a:spcPts val="300"/>
              </a:spcBef>
            </a:pPr>
            <a:r>
              <a:rPr lang="en-US" sz="900">
                <a:solidFill>
                  <a:srgbClr val="2F2F2F"/>
                </a:solidFill>
                <a:latin typeface="Segoe UI" panose="020B0502040204020203" pitchFamily="34" charset="0"/>
              </a:rPr>
              <a:t>Beverly Kim (Microsoft) | </a:t>
            </a:r>
            <a:r>
              <a:rPr lang="en-US" sz="900" err="1">
                <a:solidFill>
                  <a:srgbClr val="2F2F2F"/>
                </a:solidFill>
                <a:latin typeface="Segoe UI" panose="020B0502040204020203" pitchFamily="34" charset="0"/>
              </a:rPr>
              <a:t>bvandaal</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Bob German (Microsoft) | @Bob1German</a:t>
            </a:r>
          </a:p>
          <a:p>
            <a:pPr marL="171450" indent="-171450">
              <a:lnSpc>
                <a:spcPct val="100000"/>
              </a:lnSpc>
              <a:spcBef>
                <a:spcPts val="300"/>
              </a:spcBef>
            </a:pPr>
            <a:r>
              <a:rPr lang="en-US" sz="900">
                <a:solidFill>
                  <a:srgbClr val="2F2F2F"/>
                </a:solidFill>
                <a:latin typeface="Segoe UI" panose="020B0502040204020203" pitchFamily="34" charset="0"/>
              </a:rPr>
              <a:t>Brian Dang (Microsoft) | @Mrdang</a:t>
            </a:r>
          </a:p>
          <a:p>
            <a:pPr marL="171450" indent="-171450">
              <a:lnSpc>
                <a:spcPct val="100000"/>
              </a:lnSpc>
              <a:spcBef>
                <a:spcPts val="300"/>
              </a:spcBef>
            </a:pPr>
            <a:r>
              <a:rPr lang="en-US" sz="900">
                <a:solidFill>
                  <a:srgbClr val="2F2F2F"/>
                </a:solidFill>
                <a:latin typeface="Segoe UI" panose="020B0502040204020203" pitchFamily="34" charset="0"/>
              </a:rPr>
              <a:t>Brian Jackett (Microsoft) | </a:t>
            </a:r>
            <a:r>
              <a:rPr lang="en-US" sz="900" err="1">
                <a:solidFill>
                  <a:srgbClr val="2F2F2F"/>
                </a:solidFill>
                <a:latin typeface="Segoe UI" panose="020B0502040204020203" pitchFamily="34" charset="0"/>
              </a:rPr>
              <a:t>BrianTJackett</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Bryan Petersen (Microsoft) | bpeterse03</a:t>
            </a:r>
          </a:p>
          <a:p>
            <a:pPr marL="171450" indent="-171450">
              <a:lnSpc>
                <a:spcPct val="100000"/>
              </a:lnSpc>
              <a:spcBef>
                <a:spcPts val="300"/>
              </a:spcBef>
            </a:pPr>
            <a:r>
              <a:rPr lang="en-US" sz="900">
                <a:solidFill>
                  <a:srgbClr val="2F2F2F"/>
                </a:solidFill>
                <a:latin typeface="Segoe UI" panose="020B0502040204020203" pitchFamily="34" charset="0"/>
              </a:rPr>
              <a:t>Camille Birch (Microsoft)</a:t>
            </a:r>
          </a:p>
          <a:p>
            <a:pPr marL="171450" indent="-171450">
              <a:lnSpc>
                <a:spcPct val="100000"/>
              </a:lnSpc>
              <a:spcBef>
                <a:spcPts val="300"/>
              </a:spcBef>
            </a:pPr>
            <a:r>
              <a:rPr lang="en-US" sz="900">
                <a:solidFill>
                  <a:srgbClr val="2F2F2F"/>
                </a:solidFill>
                <a:latin typeface="Segoe UI" panose="020B0502040204020203" pitchFamily="34" charset="0"/>
              </a:rPr>
              <a:t>Cathy Dew (Microsoft) | @Catpaint</a:t>
            </a:r>
          </a:p>
          <a:p>
            <a:pPr marL="171450" indent="-171450">
              <a:lnSpc>
                <a:spcPct val="100000"/>
              </a:lnSpc>
              <a:spcBef>
                <a:spcPts val="300"/>
              </a:spcBef>
            </a:pPr>
            <a:r>
              <a:rPr lang="en-US" sz="900">
                <a:solidFill>
                  <a:srgbClr val="2F2F2F"/>
                </a:solidFill>
                <a:latin typeface="Segoe UI" panose="020B0502040204020203" pitchFamily="34" charset="0"/>
              </a:rPr>
              <a:t>Charles Sterling (Microsoft) | @Chass</a:t>
            </a:r>
          </a:p>
          <a:p>
            <a:pPr marL="171450" indent="-171450">
              <a:lnSpc>
                <a:spcPct val="100000"/>
              </a:lnSpc>
              <a:spcBef>
                <a:spcPts val="300"/>
              </a:spcBef>
            </a:pPr>
            <a:r>
              <a:rPr lang="en-US" sz="900">
                <a:solidFill>
                  <a:srgbClr val="2F2F2F"/>
                </a:solidFill>
                <a:latin typeface="Segoe UI" panose="020B0502040204020203" pitchFamily="34" charset="0"/>
              </a:rPr>
              <a:t>Christer </a:t>
            </a:r>
            <a:r>
              <a:rPr lang="en-US" sz="900" err="1">
                <a:solidFill>
                  <a:srgbClr val="2F2F2F"/>
                </a:solidFill>
                <a:latin typeface="Segoe UI" panose="020B0502040204020203" pitchFamily="34" charset="0"/>
              </a:rPr>
              <a:t>Ljung</a:t>
            </a:r>
            <a:r>
              <a:rPr lang="en-US" sz="900">
                <a:solidFill>
                  <a:srgbClr val="2F2F2F"/>
                </a:solidFill>
                <a:latin typeface="Segoe UI" panose="020B0502040204020203" pitchFamily="34" charset="0"/>
              </a:rPr>
              <a:t> (Microsoft)</a:t>
            </a:r>
          </a:p>
          <a:p>
            <a:pPr marL="171450" indent="-171450">
              <a:lnSpc>
                <a:spcPct val="100000"/>
              </a:lnSpc>
              <a:spcBef>
                <a:spcPts val="300"/>
              </a:spcBef>
            </a:pPr>
            <a:r>
              <a:rPr lang="en-US" sz="900">
                <a:solidFill>
                  <a:srgbClr val="2F2F2F"/>
                </a:solidFill>
                <a:latin typeface="Segoe UI" panose="020B0502040204020203" pitchFamily="34" charset="0"/>
              </a:rPr>
              <a:t>Christos </a:t>
            </a:r>
            <a:r>
              <a:rPr lang="en-US" sz="900" err="1">
                <a:solidFill>
                  <a:srgbClr val="2F2F2F"/>
                </a:solidFill>
                <a:latin typeface="Segoe UI" panose="020B0502040204020203" pitchFamily="34" charset="0"/>
              </a:rPr>
              <a:t>Matskas</a:t>
            </a:r>
            <a:r>
              <a:rPr lang="en-US" sz="900">
                <a:solidFill>
                  <a:srgbClr val="2F2F2F"/>
                </a:solidFill>
                <a:latin typeface="Segoe UI" panose="020B0502040204020203" pitchFamily="34" charset="0"/>
              </a:rPr>
              <a:t> (Microsoft) | @ChristosMatska</a:t>
            </a:r>
          </a:p>
          <a:p>
            <a:pPr marL="171450" indent="-171450">
              <a:lnSpc>
                <a:spcPct val="100000"/>
              </a:lnSpc>
              <a:spcBef>
                <a:spcPts val="300"/>
              </a:spcBef>
            </a:pPr>
            <a:r>
              <a:rPr lang="en-US" sz="900">
                <a:solidFill>
                  <a:srgbClr val="2F2F2F"/>
                </a:solidFill>
                <a:latin typeface="Segoe UI" panose="020B0502040204020203" pitchFamily="34" charset="0"/>
              </a:rPr>
              <a:t>Dan Wahlin (Microsoft) | @DanWahlin</a:t>
            </a:r>
          </a:p>
          <a:p>
            <a:pPr marL="171450" indent="-171450">
              <a:lnSpc>
                <a:spcPct val="100000"/>
              </a:lnSpc>
              <a:spcBef>
                <a:spcPts val="300"/>
              </a:spcBef>
            </a:pPr>
            <a:r>
              <a:rPr lang="en-US" sz="900">
                <a:solidFill>
                  <a:srgbClr val="2F2F2F"/>
                </a:solidFill>
                <a:latin typeface="Segoe UI" panose="020B0502040204020203" pitchFamily="34" charset="0"/>
              </a:rPr>
              <a:t>Dave Randall (Microsoft) | </a:t>
            </a:r>
            <a:r>
              <a:rPr lang="en-US" sz="900" err="1">
                <a:solidFill>
                  <a:srgbClr val="2F2F2F"/>
                </a:solidFill>
                <a:latin typeface="Segoe UI" panose="020B0502040204020203" pitchFamily="34" charset="0"/>
              </a:rPr>
              <a:t>triplanedave</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David Chesnut (Microsoft) | @Davidchesnut</a:t>
            </a:r>
          </a:p>
          <a:p>
            <a:pPr marL="171450" indent="-171450">
              <a:lnSpc>
                <a:spcPct val="100000"/>
              </a:lnSpc>
              <a:spcBef>
                <a:spcPts val="300"/>
              </a:spcBef>
            </a:pPr>
            <a:r>
              <a:rPr lang="en-US" sz="900">
                <a:solidFill>
                  <a:srgbClr val="2F2F2F"/>
                </a:solidFill>
                <a:latin typeface="Segoe UI" panose="020B0502040204020203" pitchFamily="34" charset="0"/>
              </a:rPr>
              <a:t>David Warner II (Microsoft) | @DavidWarnerII</a:t>
            </a:r>
          </a:p>
          <a:p>
            <a:pPr marL="171450" indent="-171450">
              <a:lnSpc>
                <a:spcPct val="100000"/>
              </a:lnSpc>
              <a:spcBef>
                <a:spcPts val="300"/>
              </a:spcBef>
            </a:pPr>
            <a:r>
              <a:rPr lang="en-US" sz="900" err="1">
                <a:solidFill>
                  <a:srgbClr val="2F2F2F"/>
                </a:solidFill>
                <a:latin typeface="Segoe UI" panose="020B0502040204020203" pitchFamily="34" charset="0"/>
              </a:rPr>
              <a:t>Didun</a:t>
            </a:r>
            <a:r>
              <a:rPr lang="en-US" sz="900">
                <a:solidFill>
                  <a:srgbClr val="2F2F2F"/>
                </a:solidFill>
                <a:latin typeface="Segoe UI" panose="020B0502040204020203" pitchFamily="34" charset="0"/>
              </a:rPr>
              <a:t> Ayodeji (Microsoft)</a:t>
            </a:r>
          </a:p>
          <a:p>
            <a:pPr marL="171450" indent="-171450">
              <a:lnSpc>
                <a:spcPct val="100000"/>
              </a:lnSpc>
              <a:spcBef>
                <a:spcPts val="300"/>
              </a:spcBef>
            </a:pPr>
            <a:r>
              <a:rPr lang="en-US" sz="900" err="1">
                <a:solidFill>
                  <a:srgbClr val="2F2F2F"/>
                </a:solidFill>
                <a:latin typeface="Segoe UI" panose="020B0502040204020203" pitchFamily="34" charset="0"/>
              </a:rPr>
              <a:t>Doğan</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Erişen</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derisen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Dragan Panjkov (Microsoft) | @Panjkov</a:t>
            </a:r>
          </a:p>
          <a:p>
            <a:pPr>
              <a:lnSpc>
                <a:spcPct val="100000"/>
              </a:lnSpc>
              <a:spcBef>
                <a:spcPts val="300"/>
              </a:spcBef>
            </a:pPr>
            <a:endParaRPr lang="en-US" sz="900">
              <a:solidFill>
                <a:srgbClr val="2F2F2F"/>
              </a:solidFill>
              <a:latin typeface="Segoe UI" panose="020B0502040204020203" pitchFamily="34" charset="0"/>
            </a:endParaRPr>
          </a:p>
        </p:txBody>
      </p:sp>
      <p:sp>
        <p:nvSpPr>
          <p:cNvPr id="6" name="Text Placeholder 4">
            <a:extLst>
              <a:ext uri="{FF2B5EF4-FFF2-40B4-BE49-F238E27FC236}">
                <a16:creationId xmlns:a16="http://schemas.microsoft.com/office/drawing/2014/main" id="{399FC354-4754-4AF7-B37B-013145D750F3}"/>
              </a:ext>
            </a:extLst>
          </p:cNvPr>
          <p:cNvSpPr txBox="1">
            <a:spLocks/>
          </p:cNvSpPr>
          <p:nvPr/>
        </p:nvSpPr>
        <p:spPr>
          <a:xfrm>
            <a:off x="3478153" y="1034043"/>
            <a:ext cx="2978208" cy="6124754"/>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300"/>
              </a:spcBef>
            </a:pPr>
            <a:r>
              <a:rPr lang="en-US" sz="900">
                <a:solidFill>
                  <a:srgbClr val="2F2F2F"/>
                </a:solidFill>
                <a:latin typeface="Segoe UI" panose="020B0502040204020203" pitchFamily="34" charset="0"/>
              </a:rPr>
              <a:t>Ed Averett (Microsoft) | </a:t>
            </a:r>
            <a:r>
              <a:rPr lang="en-US" sz="900" err="1">
                <a:solidFill>
                  <a:srgbClr val="2F2F2F"/>
                </a:solidFill>
                <a:latin typeface="Segoe UI" panose="020B0502040204020203" pitchFamily="34" charset="0"/>
              </a:rPr>
              <a:t>Ed_Everett</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Emily </a:t>
            </a:r>
            <a:r>
              <a:rPr lang="en-US" sz="900" err="1">
                <a:solidFill>
                  <a:srgbClr val="2F2F2F"/>
                </a:solidFill>
                <a:latin typeface="Segoe UI" panose="020B0502040204020203" pitchFamily="34" charset="0"/>
              </a:rPr>
              <a:t>Lynam</a:t>
            </a:r>
            <a:r>
              <a:rPr lang="en-US" sz="900">
                <a:solidFill>
                  <a:srgbClr val="2F2F2F"/>
                </a:solidFill>
                <a:latin typeface="Segoe UI" panose="020B0502040204020203" pitchFamily="34" charset="0"/>
              </a:rPr>
              <a:t> (Microsoft)</a:t>
            </a:r>
          </a:p>
          <a:p>
            <a:pPr marL="171450" indent="-171450">
              <a:lnSpc>
                <a:spcPct val="100000"/>
              </a:lnSpc>
              <a:spcBef>
                <a:spcPts val="300"/>
              </a:spcBef>
            </a:pPr>
            <a:r>
              <a:rPr lang="en-US" sz="900">
                <a:solidFill>
                  <a:srgbClr val="2F2F2F"/>
                </a:solidFill>
                <a:latin typeface="Segoe UI" panose="020B0502040204020203" pitchFamily="34" charset="0"/>
              </a:rPr>
              <a:t>Eoin O’Brien</a:t>
            </a:r>
          </a:p>
          <a:p>
            <a:pPr marL="171450" indent="-171450">
              <a:lnSpc>
                <a:spcPct val="100000"/>
              </a:lnSpc>
              <a:spcBef>
                <a:spcPts val="300"/>
              </a:spcBef>
            </a:pPr>
            <a:r>
              <a:rPr lang="en-US" sz="900">
                <a:solidFill>
                  <a:srgbClr val="2F2F2F"/>
                </a:solidFill>
                <a:latin typeface="Segoe UI" panose="020B0502040204020203" pitchFamily="34" charset="0"/>
              </a:rPr>
              <a:t>Elizabeth Samuel (Microsoft)</a:t>
            </a:r>
          </a:p>
          <a:p>
            <a:pPr marL="171450" indent="-171450">
              <a:lnSpc>
                <a:spcPct val="100000"/>
              </a:lnSpc>
              <a:spcBef>
                <a:spcPts val="300"/>
              </a:spcBef>
            </a:pPr>
            <a:r>
              <a:rPr lang="en-US" sz="900">
                <a:solidFill>
                  <a:srgbClr val="2F2F2F"/>
                </a:solidFill>
                <a:latin typeface="Segoe UI" panose="020B0502040204020203" pitchFamily="34" charset="0"/>
              </a:rPr>
              <a:t>Emma Cooper (Microsoft)</a:t>
            </a:r>
          </a:p>
          <a:p>
            <a:pPr marL="171450" indent="-171450">
              <a:lnSpc>
                <a:spcPct val="100000"/>
              </a:lnSpc>
              <a:spcBef>
                <a:spcPts val="300"/>
              </a:spcBef>
            </a:pPr>
            <a:r>
              <a:rPr lang="en-US" sz="900">
                <a:solidFill>
                  <a:srgbClr val="2F2F2F"/>
                </a:solidFill>
                <a:latin typeface="Segoe UI" panose="020B0502040204020203" pitchFamily="34" charset="0"/>
              </a:rPr>
              <a:t>Garry Trinder (Microsoft) | @Garrytrinder</a:t>
            </a:r>
          </a:p>
          <a:p>
            <a:pPr marL="171450" indent="-171450">
              <a:lnSpc>
                <a:spcPct val="100000"/>
              </a:lnSpc>
              <a:spcBef>
                <a:spcPts val="300"/>
              </a:spcBef>
            </a:pPr>
            <a:r>
              <a:rPr lang="en-US" sz="900" err="1">
                <a:solidFill>
                  <a:srgbClr val="2F2F2F"/>
                </a:solidFill>
                <a:latin typeface="Segoe UI" panose="020B0502040204020203" pitchFamily="34" charset="0"/>
              </a:rPr>
              <a:t>Haimantika</a:t>
            </a:r>
            <a:r>
              <a:rPr lang="en-US" sz="900">
                <a:solidFill>
                  <a:srgbClr val="2F2F2F"/>
                </a:solidFill>
                <a:latin typeface="Segoe UI" panose="020B0502040204020203" pitchFamily="34" charset="0"/>
              </a:rPr>
              <a:t> Mitra (Microsoft) | @HaimantikaM&gt;</a:t>
            </a:r>
          </a:p>
          <a:p>
            <a:pPr marL="171450" indent="-171450">
              <a:lnSpc>
                <a:spcPct val="100000"/>
              </a:lnSpc>
              <a:spcBef>
                <a:spcPts val="300"/>
              </a:spcBef>
            </a:pPr>
            <a:r>
              <a:rPr lang="en-US" sz="900">
                <a:solidFill>
                  <a:srgbClr val="2F2F2F"/>
                </a:solidFill>
                <a:latin typeface="Segoe UI" panose="020B0502040204020203" pitchFamily="34" charset="0"/>
              </a:rPr>
              <a:t>Holger Lutz (Microsoft) | </a:t>
            </a:r>
            <a:r>
              <a:rPr lang="en-US" sz="900" err="1">
                <a:solidFill>
                  <a:srgbClr val="2F2F2F"/>
                </a:solidFill>
                <a:latin typeface="Segoe UI" panose="020B0502040204020203" pitchFamily="34" charset="0"/>
              </a:rPr>
              <a:t>HolgerLutz</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Hugo Bernier (Microsoft) | @Bernierh</a:t>
            </a:r>
          </a:p>
          <a:p>
            <a:pPr marL="171450" indent="-171450">
              <a:lnSpc>
                <a:spcPct val="100000"/>
              </a:lnSpc>
              <a:spcBef>
                <a:spcPts val="300"/>
              </a:spcBef>
            </a:pPr>
            <a:r>
              <a:rPr lang="en-US" sz="900">
                <a:solidFill>
                  <a:srgbClr val="2F2F2F"/>
                </a:solidFill>
                <a:latin typeface="Segoe UI" panose="020B0502040204020203" pitchFamily="34" charset="0"/>
              </a:rPr>
              <a:t>Igor Ribeiro (Microsoft)</a:t>
            </a:r>
          </a:p>
          <a:p>
            <a:pPr marL="171450" indent="-171450">
              <a:lnSpc>
                <a:spcPct val="100000"/>
              </a:lnSpc>
              <a:spcBef>
                <a:spcPts val="300"/>
              </a:spcBef>
            </a:pPr>
            <a:r>
              <a:rPr lang="en-US" sz="900">
                <a:solidFill>
                  <a:srgbClr val="2F2F2F"/>
                </a:solidFill>
                <a:latin typeface="Segoe UI" panose="020B0502040204020203" pitchFamily="34" charset="0"/>
              </a:rPr>
              <a:t>James Eccles (Microsoft) </a:t>
            </a:r>
            <a:r>
              <a:rPr lang="en-US" sz="900" err="1">
                <a:solidFill>
                  <a:srgbClr val="2F2F2F"/>
                </a:solidFill>
                <a:latin typeface="Segoe UI" panose="020B0502040204020203" pitchFamily="34" charset="0"/>
              </a:rPr>
              <a:t>jameseccles</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James Skay (Microsoft) | @JamesSka</a:t>
            </a:r>
          </a:p>
          <a:p>
            <a:pPr marL="171450" indent="-171450">
              <a:lnSpc>
                <a:spcPct val="100000"/>
              </a:lnSpc>
              <a:spcBef>
                <a:spcPts val="300"/>
              </a:spcBef>
            </a:pPr>
            <a:r>
              <a:rPr lang="en-US" sz="900" err="1">
                <a:solidFill>
                  <a:srgbClr val="2F2F2F"/>
                </a:solidFill>
                <a:latin typeface="Segoe UI" panose="020B0502040204020203" pitchFamily="34" charset="0"/>
              </a:rPr>
              <a:t>Japhlet</a:t>
            </a:r>
            <a:r>
              <a:rPr lang="en-US" sz="900">
                <a:solidFill>
                  <a:srgbClr val="2F2F2F"/>
                </a:solidFill>
                <a:latin typeface="Segoe UI" panose="020B0502040204020203" pitchFamily="34" charset="0"/>
              </a:rPr>
              <a:t> Nwamu (Microsoft) | @Japhletnwamu</a:t>
            </a:r>
          </a:p>
          <a:p>
            <a:pPr marL="171450" indent="-171450">
              <a:lnSpc>
                <a:spcPct val="100000"/>
              </a:lnSpc>
              <a:spcBef>
                <a:spcPts val="300"/>
              </a:spcBef>
            </a:pPr>
            <a:r>
              <a:rPr lang="en-US" sz="900" err="1">
                <a:solidFill>
                  <a:srgbClr val="2F2F2F"/>
                </a:solidFill>
                <a:latin typeface="Segoe UI" panose="020B0502040204020203" pitchFamily="34" charset="0"/>
              </a:rPr>
              <a:t>Jasey</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Waegebaert</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Jwaegebaert</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Jasmine </a:t>
            </a:r>
            <a:r>
              <a:rPr lang="en-US" sz="900" err="1">
                <a:solidFill>
                  <a:srgbClr val="2F2F2F"/>
                </a:solidFill>
                <a:latin typeface="Segoe UI" panose="020B0502040204020203" pitchFamily="34" charset="0"/>
              </a:rPr>
              <a:t>Hoegh</a:t>
            </a:r>
            <a:r>
              <a:rPr lang="en-US" sz="900">
                <a:solidFill>
                  <a:srgbClr val="2F2F2F"/>
                </a:solidFill>
                <a:latin typeface="Segoe UI" panose="020B0502040204020203" pitchFamily="34" charset="0"/>
              </a:rPr>
              <a:t> (Microsoft) | @Sbjishu</a:t>
            </a:r>
          </a:p>
          <a:p>
            <a:pPr marL="171450" indent="-171450">
              <a:lnSpc>
                <a:spcPct val="100000"/>
              </a:lnSpc>
              <a:spcBef>
                <a:spcPts val="300"/>
              </a:spcBef>
            </a:pPr>
            <a:r>
              <a:rPr lang="en-US" sz="900">
                <a:solidFill>
                  <a:srgbClr val="2F2F2F"/>
                </a:solidFill>
                <a:latin typeface="Segoe UI" panose="020B0502040204020203" pitchFamily="34" charset="0"/>
              </a:rPr>
              <a:t>Jason Johnston (Microsoft) | </a:t>
            </a:r>
            <a:r>
              <a:rPr lang="en-US" sz="900" err="1">
                <a:solidFill>
                  <a:srgbClr val="2F2F2F"/>
                </a:solidFill>
                <a:latin typeface="Segoe UI" panose="020B0502040204020203" pitchFamily="34" charset="0"/>
              </a:rPr>
              <a:t>jasonjoh</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Jay Hangan (Microsoft)</a:t>
            </a:r>
          </a:p>
          <a:p>
            <a:pPr marL="171450" indent="-171450">
              <a:lnSpc>
                <a:spcPct val="100000"/>
              </a:lnSpc>
              <a:spcBef>
                <a:spcPts val="300"/>
              </a:spcBef>
            </a:pPr>
            <a:r>
              <a:rPr lang="en-US" sz="900">
                <a:solidFill>
                  <a:srgbClr val="2F2F2F"/>
                </a:solidFill>
                <a:latin typeface="Segoe UI" panose="020B0502040204020203" pitchFamily="34" charset="0"/>
              </a:rPr>
              <a:t>Joanne Hendrickson (Microsoft) | </a:t>
            </a:r>
            <a:r>
              <a:rPr lang="en-US" sz="900" err="1">
                <a:solidFill>
                  <a:srgbClr val="2F2F2F"/>
                </a:solidFill>
                <a:latin typeface="Segoe UI" panose="020B0502040204020203" pitchFamily="34" charset="0"/>
              </a:rPr>
              <a:t>JoanneHendrickson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John Nguyen (Microsoft) | johnguy0</a:t>
            </a:r>
          </a:p>
          <a:p>
            <a:pPr marL="171450" indent="-171450">
              <a:lnSpc>
                <a:spcPct val="100000"/>
              </a:lnSpc>
              <a:spcBef>
                <a:spcPts val="300"/>
              </a:spcBef>
            </a:pPr>
            <a:r>
              <a:rPr lang="en-US" sz="900">
                <a:solidFill>
                  <a:srgbClr val="2F2F2F"/>
                </a:solidFill>
                <a:latin typeface="Segoe UI" panose="020B0502040204020203" pitchFamily="34" charset="0"/>
              </a:rPr>
              <a:t>John Sudds (Microsoft) | @Jsuddsjr</a:t>
            </a:r>
          </a:p>
          <a:p>
            <a:pPr marL="171450" indent="-171450">
              <a:lnSpc>
                <a:spcPct val="100000"/>
              </a:lnSpc>
              <a:spcBef>
                <a:spcPts val="300"/>
              </a:spcBef>
            </a:pPr>
            <a:r>
              <a:rPr lang="en-US" sz="900">
                <a:solidFill>
                  <a:srgbClr val="2F2F2F"/>
                </a:solidFill>
                <a:latin typeface="Segoe UI" panose="020B0502040204020203" pitchFamily="34" charset="0"/>
              </a:rPr>
              <a:t>Join Sahil Baid (Microsoft)</a:t>
            </a:r>
          </a:p>
          <a:p>
            <a:pPr marL="171450" indent="-171450">
              <a:lnSpc>
                <a:spcPct val="100000"/>
              </a:lnSpc>
              <a:spcBef>
                <a:spcPts val="300"/>
              </a:spcBef>
            </a:pPr>
            <a:r>
              <a:rPr lang="en-US" sz="900">
                <a:solidFill>
                  <a:srgbClr val="2F2F2F"/>
                </a:solidFill>
                <a:latin typeface="Segoe UI" panose="020B0502040204020203" pitchFamily="34" charset="0"/>
              </a:rPr>
              <a:t>Jos Verlinde (Microsoft) </a:t>
            </a:r>
            <a:r>
              <a:rPr lang="en-US" sz="900" err="1">
                <a:solidFill>
                  <a:srgbClr val="2F2F2F"/>
                </a:solidFill>
                <a:latin typeface="Segoe UI" panose="020B0502040204020203" pitchFamily="34" charset="0"/>
              </a:rPr>
              <a:t>Josverl</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Jyoti Pal (Microsoft)</a:t>
            </a:r>
          </a:p>
          <a:p>
            <a:pPr marL="171450" indent="-171450">
              <a:lnSpc>
                <a:spcPct val="100000"/>
              </a:lnSpc>
              <a:spcBef>
                <a:spcPts val="300"/>
              </a:spcBef>
            </a:pPr>
            <a:r>
              <a:rPr lang="en-US" sz="900" err="1">
                <a:solidFill>
                  <a:srgbClr val="2F2F2F"/>
                </a:solidFill>
                <a:latin typeface="Segoe UI" panose="020B0502040204020203" pitchFamily="34" charset="0"/>
              </a:rPr>
              <a:t>Kavishi</a:t>
            </a:r>
            <a:r>
              <a:rPr lang="en-US" sz="900">
                <a:solidFill>
                  <a:srgbClr val="2F2F2F"/>
                </a:solidFill>
                <a:latin typeface="Segoe UI" panose="020B0502040204020203" pitchFamily="34" charset="0"/>
              </a:rPr>
              <a:t> Agarwal (Microsoft)</a:t>
            </a:r>
          </a:p>
          <a:p>
            <a:pPr marL="171450" indent="-171450">
              <a:lnSpc>
                <a:spcPct val="100000"/>
              </a:lnSpc>
              <a:spcBef>
                <a:spcPts val="300"/>
              </a:spcBef>
            </a:pPr>
            <a:r>
              <a:rPr lang="en-US" sz="900">
                <a:solidFill>
                  <a:srgbClr val="2F2F2F"/>
                </a:solidFill>
                <a:latin typeface="Segoe UI" panose="020B0502040204020203" pitchFamily="34" charset="0"/>
              </a:rPr>
              <a:t>Kevin Coughlin (Microsoft) | @Kevintcoughlin</a:t>
            </a:r>
          </a:p>
          <a:p>
            <a:pPr marL="171450" indent="-171450">
              <a:lnSpc>
                <a:spcPct val="100000"/>
              </a:lnSpc>
              <a:spcBef>
                <a:spcPts val="300"/>
              </a:spcBef>
            </a:pPr>
            <a:r>
              <a:rPr lang="en-US" sz="900">
                <a:solidFill>
                  <a:srgbClr val="2F2F2F"/>
                </a:solidFill>
                <a:latin typeface="Segoe UI" panose="020B0502040204020203" pitchFamily="34" charset="0"/>
              </a:rPr>
              <a:t>Keyur </a:t>
            </a:r>
            <a:r>
              <a:rPr lang="en-US" sz="900" err="1">
                <a:solidFill>
                  <a:srgbClr val="2F2F2F"/>
                </a:solidFill>
                <a:latin typeface="Segoe UI" panose="020B0502040204020203" pitchFamily="34" charset="0"/>
              </a:rPr>
              <a:t>Patelsdata</a:t>
            </a:r>
            <a:r>
              <a:rPr lang="en-US" sz="900">
                <a:solidFill>
                  <a:srgbClr val="2F2F2F"/>
                </a:solidFill>
                <a:latin typeface="Segoe UI" panose="020B0502040204020203" pitchFamily="34" charset="0"/>
              </a:rPr>
              <a:t> (Microsoft)</a:t>
            </a:r>
          </a:p>
          <a:p>
            <a:pPr marL="171450" indent="-171450">
              <a:lnSpc>
                <a:spcPct val="100000"/>
              </a:lnSpc>
              <a:spcBef>
                <a:spcPts val="300"/>
              </a:spcBef>
            </a:pPr>
            <a:r>
              <a:rPr lang="en-US" sz="900">
                <a:solidFill>
                  <a:srgbClr val="2F2F2F"/>
                </a:solidFill>
                <a:latin typeface="Segoe UI" panose="020B0502040204020203" pitchFamily="34" charset="0"/>
              </a:rPr>
              <a:t>Koen Zomers (Microsoft) | @Koenzomers</a:t>
            </a:r>
          </a:p>
          <a:p>
            <a:pPr marL="171450" indent="-171450">
              <a:lnSpc>
                <a:spcPct val="100000"/>
              </a:lnSpc>
              <a:spcBef>
                <a:spcPts val="300"/>
              </a:spcBef>
            </a:pPr>
            <a:r>
              <a:rPr lang="en-US" sz="900">
                <a:solidFill>
                  <a:srgbClr val="2F2F2F"/>
                </a:solidFill>
                <a:latin typeface="Segoe UI" panose="020B0502040204020203" pitchFamily="34" charset="0"/>
              </a:rPr>
              <a:t>Holland Kaviani (Microsoft)</a:t>
            </a:r>
          </a:p>
          <a:p>
            <a:pPr marL="171450" indent="-171450">
              <a:lnSpc>
                <a:spcPct val="100000"/>
              </a:lnSpc>
              <a:spcBef>
                <a:spcPts val="300"/>
              </a:spcBef>
            </a:pPr>
            <a:r>
              <a:rPr lang="en-US" sz="900">
                <a:solidFill>
                  <a:srgbClr val="2F2F2F"/>
                </a:solidFill>
                <a:latin typeface="Segoe UI" panose="020B0502040204020203" pitchFamily="34" charset="0"/>
              </a:rPr>
              <a:t>Laura Graham (Microsoft) | </a:t>
            </a:r>
            <a:r>
              <a:rPr lang="en-US" sz="900" err="1">
                <a:solidFill>
                  <a:srgbClr val="2F2F2F"/>
                </a:solidFill>
                <a:latin typeface="Segoe UI" panose="020B0502040204020203" pitchFamily="34" charset="0"/>
              </a:rPr>
              <a:t>Lauragra</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Holland Kaviani (Microsoft)</a:t>
            </a:r>
          </a:p>
          <a:p>
            <a:pPr marL="171450" indent="-171450">
              <a:lnSpc>
                <a:spcPct val="100000"/>
              </a:lnSpc>
              <a:spcBef>
                <a:spcPts val="300"/>
              </a:spcBef>
            </a:pPr>
            <a:r>
              <a:rPr lang="en-US" sz="900">
                <a:solidFill>
                  <a:srgbClr val="2F2F2F"/>
                </a:solidFill>
                <a:latin typeface="Segoe UI" panose="020B0502040204020203" pitchFamily="34" charset="0"/>
              </a:rPr>
              <a:t>Lee Stott (Microsoft) | @Lee_Stott</a:t>
            </a:r>
          </a:p>
          <a:p>
            <a:pPr>
              <a:lnSpc>
                <a:spcPct val="100000"/>
              </a:lnSpc>
              <a:spcBef>
                <a:spcPts val="300"/>
              </a:spcBef>
            </a:pPr>
            <a:endParaRPr lang="en-US" sz="900">
              <a:solidFill>
                <a:srgbClr val="2F2F2F"/>
              </a:solidFill>
              <a:latin typeface="Segoe UI" panose="020B0502040204020203" pitchFamily="34" charset="0"/>
            </a:endParaRPr>
          </a:p>
          <a:p>
            <a:pPr>
              <a:lnSpc>
                <a:spcPct val="100000"/>
              </a:lnSpc>
              <a:spcBef>
                <a:spcPts val="300"/>
              </a:spcBef>
            </a:pPr>
            <a:endParaRPr lang="en-US" sz="900">
              <a:solidFill>
                <a:srgbClr val="2F2F2F"/>
              </a:solidFill>
              <a:latin typeface="Segoe UI" panose="020B0502040204020203" pitchFamily="34" charset="0"/>
            </a:endParaRPr>
          </a:p>
        </p:txBody>
      </p:sp>
      <p:sp>
        <p:nvSpPr>
          <p:cNvPr id="7" name="Text Placeholder 4">
            <a:extLst>
              <a:ext uri="{FF2B5EF4-FFF2-40B4-BE49-F238E27FC236}">
                <a16:creationId xmlns:a16="http://schemas.microsoft.com/office/drawing/2014/main" id="{FF7DB6F2-A230-434B-BA45-3215EE59DFB5}"/>
              </a:ext>
            </a:extLst>
          </p:cNvPr>
          <p:cNvSpPr txBox="1">
            <a:spLocks/>
          </p:cNvSpPr>
          <p:nvPr/>
        </p:nvSpPr>
        <p:spPr>
          <a:xfrm>
            <a:off x="6569014" y="1034043"/>
            <a:ext cx="2978208" cy="634943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300"/>
              </a:spcBef>
            </a:pPr>
            <a:r>
              <a:rPr lang="en-US" sz="900">
                <a:solidFill>
                  <a:srgbClr val="2F2F2F"/>
                </a:solidFill>
                <a:latin typeface="Segoe UI" panose="020B0502040204020203" pitchFamily="34" charset="0"/>
              </a:rPr>
              <a:t>Linda </a:t>
            </a:r>
            <a:r>
              <a:rPr lang="en-US" sz="900" err="1">
                <a:solidFill>
                  <a:srgbClr val="2F2F2F"/>
                </a:solidFill>
                <a:latin typeface="Segoe UI" panose="020B0502040204020203" pitchFamily="34" charset="0"/>
              </a:rPr>
              <a:t>Delarvé</a:t>
            </a:r>
            <a:r>
              <a:rPr lang="en-US" sz="900">
                <a:solidFill>
                  <a:srgbClr val="2F2F2F"/>
                </a:solidFill>
                <a:latin typeface="Segoe UI" panose="020B0502040204020203" pitchFamily="34" charset="0"/>
              </a:rPr>
              <a:t> (Microsoft)</a:t>
            </a:r>
          </a:p>
          <a:p>
            <a:pPr marL="171450" indent="-171450">
              <a:lnSpc>
                <a:spcPct val="100000"/>
              </a:lnSpc>
              <a:spcBef>
                <a:spcPts val="300"/>
              </a:spcBef>
            </a:pPr>
            <a:r>
              <a:rPr lang="en-US" sz="900">
                <a:solidFill>
                  <a:srgbClr val="2F2F2F"/>
                </a:solidFill>
                <a:latin typeface="Segoe UI" panose="020B0502040204020203" pitchFamily="34" charset="0"/>
              </a:rPr>
              <a:t>Linda Lu Cannon - (Microsoft) | </a:t>
            </a:r>
            <a:r>
              <a:rPr lang="en-US" sz="900" err="1">
                <a:solidFill>
                  <a:srgbClr val="2F2F2F"/>
                </a:solidFill>
                <a:latin typeface="Segoe UI" panose="020B0502040204020203" pitchFamily="34" charset="0"/>
              </a:rPr>
              <a:t>lindalu</a:t>
            </a:r>
            <a:r>
              <a:rPr lang="en-US" sz="900">
                <a:solidFill>
                  <a:srgbClr val="2F2F2F"/>
                </a:solidFill>
                <a:latin typeface="Segoe UI" panose="020B0502040204020203" pitchFamily="34" charset="0"/>
              </a:rPr>
              <a:t>-MSFT</a:t>
            </a:r>
          </a:p>
          <a:p>
            <a:pPr marL="171450" indent="-171450">
              <a:lnSpc>
                <a:spcPct val="100000"/>
              </a:lnSpc>
              <a:spcBef>
                <a:spcPts val="300"/>
              </a:spcBef>
            </a:pPr>
            <a:r>
              <a:rPr lang="en-US" sz="900">
                <a:solidFill>
                  <a:srgbClr val="2F2F2F"/>
                </a:solidFill>
                <a:latin typeface="Segoe UI" panose="020B0502040204020203" pitchFamily="34" charset="0"/>
              </a:rPr>
              <a:t>Loki Meyburg (Microsoft) (Microsoft) | @Lokimeyburg</a:t>
            </a:r>
          </a:p>
          <a:p>
            <a:pPr marL="171450" indent="-171450">
              <a:lnSpc>
                <a:spcPct val="100000"/>
              </a:lnSpc>
              <a:spcBef>
                <a:spcPts val="300"/>
              </a:spcBef>
            </a:pPr>
            <a:r>
              <a:rPr lang="en-US" sz="900">
                <a:solidFill>
                  <a:srgbClr val="2F2F2F"/>
                </a:solidFill>
                <a:latin typeface="Segoe UI" panose="020B0502040204020203" pitchFamily="34" charset="0"/>
              </a:rPr>
              <a:t>Luca Bandinelli (Microsoft) | </a:t>
            </a:r>
            <a:r>
              <a:rPr lang="en-US" sz="900" err="1">
                <a:solidFill>
                  <a:srgbClr val="2F2F2F"/>
                </a:solidFill>
                <a:latin typeface="Segoe UI" panose="020B0502040204020203" pitchFamily="34" charset="0"/>
              </a:rPr>
              <a:t>lucaband</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Mansa </a:t>
            </a:r>
            <a:r>
              <a:rPr lang="en-US" sz="900" err="1">
                <a:solidFill>
                  <a:srgbClr val="2F2F2F"/>
                </a:solidFill>
                <a:latin typeface="Segoe UI" panose="020B0502040204020203" pitchFamily="34" charset="0"/>
              </a:rPr>
              <a:t>MusaLe</a:t>
            </a:r>
            <a:r>
              <a:rPr lang="en-US" sz="900">
                <a:solidFill>
                  <a:srgbClr val="2F2F2F"/>
                </a:solidFill>
                <a:latin typeface="Segoe UI" panose="020B0502040204020203" pitchFamily="34" charset="0"/>
              </a:rPr>
              <a:t> (Microsoft) | @M4musale</a:t>
            </a:r>
          </a:p>
          <a:p>
            <a:pPr marL="171450" indent="-171450">
              <a:lnSpc>
                <a:spcPct val="100000"/>
              </a:lnSpc>
              <a:spcBef>
                <a:spcPts val="300"/>
              </a:spcBef>
            </a:pPr>
            <a:r>
              <a:rPr lang="en-US" sz="900">
                <a:solidFill>
                  <a:srgbClr val="2F2F2F"/>
                </a:solidFill>
                <a:latin typeface="Segoe UI" panose="020B0502040204020203" pitchFamily="34" charset="0"/>
              </a:rPr>
              <a:t>Mathangi Chakrapani (Microsoft)</a:t>
            </a:r>
          </a:p>
          <a:p>
            <a:pPr marL="171450" indent="-171450">
              <a:lnSpc>
                <a:spcPct val="100000"/>
              </a:lnSpc>
              <a:spcBef>
                <a:spcPts val="300"/>
              </a:spcBef>
            </a:pPr>
            <a:r>
              <a:rPr lang="en-US" sz="900">
                <a:solidFill>
                  <a:srgbClr val="2F2F2F"/>
                </a:solidFill>
                <a:latin typeface="Segoe UI" panose="020B0502040204020203" pitchFamily="34" charset="0"/>
              </a:rPr>
              <a:t>Matthijs Hoekstra (Microsoft) | @Mahoekst</a:t>
            </a:r>
          </a:p>
          <a:p>
            <a:pPr marL="171450" indent="-171450">
              <a:lnSpc>
                <a:spcPct val="100000"/>
              </a:lnSpc>
              <a:spcBef>
                <a:spcPts val="300"/>
              </a:spcBef>
            </a:pPr>
            <a:r>
              <a:rPr lang="en-US" sz="900" err="1">
                <a:solidFill>
                  <a:srgbClr val="2F2F2F"/>
                </a:solidFill>
                <a:latin typeface="Segoe UI" panose="020B0502040204020203" pitchFamily="34" charset="0"/>
              </a:rPr>
              <a:t>Mathijs</a:t>
            </a:r>
            <a:r>
              <a:rPr lang="en-US" sz="900">
                <a:solidFill>
                  <a:srgbClr val="2F2F2F"/>
                </a:solidFill>
                <a:latin typeface="Segoe UI" panose="020B0502040204020203" pitchFamily="34" charset="0"/>
              </a:rPr>
              <a:t> Verbeeck | </a:t>
            </a:r>
            <a:r>
              <a:rPr lang="en-US" sz="900" err="1">
                <a:solidFill>
                  <a:srgbClr val="2F2F2F"/>
                </a:solidFill>
                <a:latin typeface="Segoe UI" panose="020B0502040204020203" pitchFamily="34" charset="0"/>
              </a:rPr>
              <a:t>MathijsVerbeeck</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Max Kulakov (Microsoft)</a:t>
            </a:r>
          </a:p>
          <a:p>
            <a:pPr marL="171450" indent="-171450">
              <a:lnSpc>
                <a:spcPct val="100000"/>
              </a:lnSpc>
              <a:spcBef>
                <a:spcPts val="300"/>
              </a:spcBef>
            </a:pPr>
            <a:r>
              <a:rPr lang="en-US" sz="900">
                <a:solidFill>
                  <a:srgbClr val="2F2F2F"/>
                </a:solidFill>
                <a:latin typeface="Segoe UI" panose="020B0502040204020203" pitchFamily="34" charset="0"/>
              </a:rPr>
              <a:t>Michael Aldridge (Microsoft)</a:t>
            </a:r>
          </a:p>
          <a:p>
            <a:pPr marL="171450" indent="-171450">
              <a:lnSpc>
                <a:spcPct val="100000"/>
              </a:lnSpc>
              <a:spcBef>
                <a:spcPts val="300"/>
              </a:spcBef>
            </a:pPr>
            <a:r>
              <a:rPr lang="en-US" sz="900">
                <a:solidFill>
                  <a:srgbClr val="2F2F2F"/>
                </a:solidFill>
                <a:latin typeface="Segoe UI" panose="020B0502040204020203" pitchFamily="34" charset="0"/>
              </a:rPr>
              <a:t>Mikael Svenson(Microsoft) | @Mikaelsvenson</a:t>
            </a:r>
          </a:p>
          <a:p>
            <a:pPr marL="171450" indent="-171450">
              <a:lnSpc>
                <a:spcPct val="100000"/>
              </a:lnSpc>
              <a:spcBef>
                <a:spcPts val="300"/>
              </a:spcBef>
            </a:pPr>
            <a:r>
              <a:rPr lang="en-US" sz="900">
                <a:solidFill>
                  <a:srgbClr val="2F2F2F"/>
                </a:solidFill>
                <a:latin typeface="Segoe UI" panose="020B0502040204020203" pitchFamily="34" charset="0"/>
              </a:rPr>
              <a:t>Mike Hollinshead (Microsoft) | @Mahollinshea</a:t>
            </a:r>
          </a:p>
          <a:p>
            <a:pPr marL="171450" indent="-171450">
              <a:lnSpc>
                <a:spcPct val="100000"/>
              </a:lnSpc>
              <a:spcBef>
                <a:spcPts val="300"/>
              </a:spcBef>
            </a:pPr>
            <a:r>
              <a:rPr lang="en-US" sz="900" err="1">
                <a:solidFill>
                  <a:srgbClr val="2F2F2F"/>
                </a:solidFill>
                <a:latin typeface="Segoe UI" panose="020B0502040204020203" pitchFamily="34" charset="0"/>
              </a:rPr>
              <a:t>Musale</a:t>
            </a:r>
            <a:r>
              <a:rPr lang="en-US" sz="900">
                <a:solidFill>
                  <a:srgbClr val="2F2F2F"/>
                </a:solidFill>
                <a:latin typeface="Segoe UI" panose="020B0502040204020203" pitchFamily="34" charset="0"/>
              </a:rPr>
              <a:t> Martin (Microsoft) | m4musale</a:t>
            </a:r>
          </a:p>
          <a:p>
            <a:pPr marL="171450" indent="-171450">
              <a:lnSpc>
                <a:spcPct val="100000"/>
              </a:lnSpc>
              <a:spcBef>
                <a:spcPts val="300"/>
              </a:spcBef>
            </a:pPr>
            <a:r>
              <a:rPr lang="en-US" sz="900">
                <a:solidFill>
                  <a:srgbClr val="2F2F2F"/>
                </a:solidFill>
                <a:latin typeface="Segoe UI" panose="020B0502040204020203" pitchFamily="34" charset="0"/>
              </a:rPr>
              <a:t>Nancy Wang (Microsoft) | @nancyatMSFT</a:t>
            </a:r>
          </a:p>
          <a:p>
            <a:pPr marL="171450" indent="-171450">
              <a:lnSpc>
                <a:spcPct val="100000"/>
              </a:lnSpc>
              <a:spcBef>
                <a:spcPts val="300"/>
              </a:spcBef>
            </a:pPr>
            <a:r>
              <a:rPr lang="en-US" sz="900">
                <a:solidFill>
                  <a:srgbClr val="2F2F2F"/>
                </a:solidFill>
                <a:latin typeface="Segoe UI" panose="020B0502040204020203" pitchFamily="34" charset="0"/>
              </a:rPr>
              <a:t>Natalia Kats (Microsoft)</a:t>
            </a:r>
          </a:p>
          <a:p>
            <a:pPr marL="171450" indent="-171450">
              <a:lnSpc>
                <a:spcPct val="100000"/>
              </a:lnSpc>
              <a:spcBef>
                <a:spcPts val="300"/>
              </a:spcBef>
            </a:pPr>
            <a:r>
              <a:rPr lang="en-US" sz="900">
                <a:solidFill>
                  <a:srgbClr val="2F2F2F"/>
                </a:solidFill>
                <a:latin typeface="Segoe UI" panose="020B0502040204020203" pitchFamily="34" charset="0"/>
              </a:rPr>
              <a:t>Natalie Pienkowska (Microsoft) | @nataliePienkow1</a:t>
            </a:r>
          </a:p>
          <a:p>
            <a:pPr marL="171450" indent="-171450">
              <a:lnSpc>
                <a:spcPct val="100000"/>
              </a:lnSpc>
              <a:spcBef>
                <a:spcPts val="300"/>
              </a:spcBef>
            </a:pPr>
            <a:r>
              <a:rPr lang="en-US" sz="900">
                <a:solidFill>
                  <a:srgbClr val="2F2F2F"/>
                </a:solidFill>
                <a:latin typeface="Segoe UI" panose="020B0502040204020203" pitchFamily="34" charset="0"/>
              </a:rPr>
              <a:t>Nathan </a:t>
            </a:r>
            <a:r>
              <a:rPr lang="en-US" sz="900" err="1">
                <a:solidFill>
                  <a:srgbClr val="2F2F2F"/>
                </a:solidFill>
                <a:latin typeface="Segoe UI" panose="020B0502040204020203" pitchFamily="34" charset="0"/>
              </a:rPr>
              <a:t>Zipf</a:t>
            </a:r>
            <a:r>
              <a:rPr lang="en-US" sz="900">
                <a:solidFill>
                  <a:srgbClr val="2F2F2F"/>
                </a:solidFill>
                <a:latin typeface="Segoe UI" panose="020B0502040204020203" pitchFamily="34" charset="0"/>
              </a:rPr>
              <a:t> (Microsoft) | NathZ1</a:t>
            </a:r>
          </a:p>
          <a:p>
            <a:pPr marL="171450" indent="-171450">
              <a:lnSpc>
                <a:spcPct val="100000"/>
              </a:lnSpc>
              <a:spcBef>
                <a:spcPts val="300"/>
              </a:spcBef>
            </a:pPr>
            <a:r>
              <a:rPr lang="en-US" sz="900">
                <a:solidFill>
                  <a:srgbClr val="2F2F2F"/>
                </a:solidFill>
                <a:latin typeface="Segoe UI" panose="020B0502040204020203" pitchFamily="34" charset="0"/>
              </a:rPr>
              <a:t>Nick Adman (Microsoft)</a:t>
            </a:r>
          </a:p>
          <a:p>
            <a:pPr marL="171450" indent="-171450">
              <a:lnSpc>
                <a:spcPct val="100000"/>
              </a:lnSpc>
              <a:spcBef>
                <a:spcPts val="300"/>
              </a:spcBef>
            </a:pPr>
            <a:r>
              <a:rPr lang="en-US" sz="900">
                <a:solidFill>
                  <a:srgbClr val="2F2F2F"/>
                </a:solidFill>
                <a:latin typeface="Segoe UI" panose="020B0502040204020203" pitchFamily="34" charset="0"/>
              </a:rPr>
              <a:t>Nick Kramer (Microsoft)</a:t>
            </a:r>
          </a:p>
          <a:p>
            <a:pPr marL="171450" indent="-171450">
              <a:lnSpc>
                <a:spcPct val="100000"/>
              </a:lnSpc>
              <a:spcBef>
                <a:spcPts val="300"/>
              </a:spcBef>
            </a:pPr>
            <a:r>
              <a:rPr lang="en-US" sz="900">
                <a:solidFill>
                  <a:srgbClr val="2F2F2F"/>
                </a:solidFill>
                <a:latin typeface="Segoe UI" panose="020B0502040204020203" pitchFamily="34" charset="0"/>
              </a:rPr>
              <a:t>Nik Charlebois (Microsoft) | @nikCharlebois</a:t>
            </a:r>
          </a:p>
          <a:p>
            <a:pPr marL="171450" indent="-171450">
              <a:lnSpc>
                <a:spcPct val="100000"/>
              </a:lnSpc>
              <a:spcBef>
                <a:spcPts val="300"/>
              </a:spcBef>
            </a:pPr>
            <a:r>
              <a:rPr lang="en-US" sz="900">
                <a:solidFill>
                  <a:srgbClr val="2F2F2F"/>
                </a:solidFill>
                <a:latin typeface="Segoe UI" panose="020B0502040204020203" pitchFamily="34" charset="0"/>
              </a:rPr>
              <a:t>Nicolas Vogt (Microsoft) | </a:t>
            </a:r>
            <a:r>
              <a:rPr lang="en-US" sz="900" err="1">
                <a:solidFill>
                  <a:srgbClr val="2F2F2F"/>
                </a:solidFill>
                <a:latin typeface="Segoe UI" panose="020B0502040204020203" pitchFamily="34" charset="0"/>
              </a:rPr>
              <a:t>vogtn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Nikolay </a:t>
            </a:r>
            <a:r>
              <a:rPr lang="en-US" sz="900" err="1">
                <a:solidFill>
                  <a:srgbClr val="2F2F2F"/>
                </a:solidFill>
                <a:latin typeface="Segoe UI" panose="020B0502040204020203" pitchFamily="34" charset="0"/>
              </a:rPr>
              <a:t>Zainchkovskiy</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NZainchkovskiy</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err="1">
                <a:solidFill>
                  <a:srgbClr val="2F2F2F"/>
                </a:solidFill>
                <a:latin typeface="Segoe UI" panose="020B0502040204020203" pitchFamily="34" charset="0"/>
              </a:rPr>
              <a:t>Nickii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Miaro</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Nickii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Miaro</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Niko (Microsoft) | </a:t>
            </a:r>
            <a:r>
              <a:rPr lang="en-US" sz="900" err="1">
                <a:solidFill>
                  <a:srgbClr val="2F2F2F"/>
                </a:solidFill>
                <a:latin typeface="Segoe UI" panose="020B0502040204020203" pitchFamily="34" charset="0"/>
              </a:rPr>
              <a:t>NikoMixNikola</a:t>
            </a:r>
            <a:r>
              <a:rPr lang="en-US" sz="900">
                <a:solidFill>
                  <a:srgbClr val="2F2F2F"/>
                </a:solidFill>
                <a:latin typeface="Segoe UI" panose="020B0502040204020203" pitchFamily="34" charset="0"/>
              </a:rPr>
              <a:t> Metulev (Microsoft) | @Metulev</a:t>
            </a:r>
          </a:p>
          <a:p>
            <a:pPr marL="171450" indent="-171450">
              <a:lnSpc>
                <a:spcPct val="100000"/>
              </a:lnSpc>
              <a:spcBef>
                <a:spcPts val="300"/>
              </a:spcBef>
            </a:pPr>
            <a:r>
              <a:rPr lang="en-US" sz="900" err="1">
                <a:solidFill>
                  <a:srgbClr val="2F2F2F"/>
                </a:solidFill>
                <a:latin typeface="Segoe UI" panose="020B0502040204020203" pitchFamily="34" charset="0"/>
              </a:rPr>
              <a:t>Onur</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Onder</a:t>
            </a:r>
            <a:r>
              <a:rPr lang="en-US" sz="900">
                <a:solidFill>
                  <a:srgbClr val="2F2F2F"/>
                </a:solidFill>
                <a:latin typeface="Segoe UI" panose="020B0502040204020203" pitchFamily="34" charset="0"/>
              </a:rPr>
              <a:t> (Microsoft)</a:t>
            </a:r>
          </a:p>
          <a:p>
            <a:pPr marL="171450" indent="-171450">
              <a:lnSpc>
                <a:spcPct val="100000"/>
              </a:lnSpc>
              <a:spcBef>
                <a:spcPts val="300"/>
              </a:spcBef>
            </a:pPr>
            <a:r>
              <a:rPr lang="en-US" sz="900">
                <a:solidFill>
                  <a:srgbClr val="2F2F2F"/>
                </a:solidFill>
                <a:latin typeface="Segoe UI" panose="020B0502040204020203" pitchFamily="34" charset="0"/>
              </a:rPr>
              <a:t>Orion O’Malley (Microsoft)</a:t>
            </a:r>
          </a:p>
          <a:p>
            <a:pPr marL="171450" indent="-171450">
              <a:lnSpc>
                <a:spcPct val="100000"/>
              </a:lnSpc>
              <a:spcBef>
                <a:spcPts val="300"/>
              </a:spcBef>
            </a:pPr>
            <a:r>
              <a:rPr lang="en-US" sz="900">
                <a:solidFill>
                  <a:srgbClr val="2F2F2F"/>
                </a:solidFill>
                <a:latin typeface="Segoe UI" panose="020B0502040204020203" pitchFamily="34" charset="0"/>
              </a:rPr>
              <a:t>Pam Green (Microsoft) | @Contextuallib</a:t>
            </a:r>
          </a:p>
          <a:p>
            <a:pPr marL="171450" indent="-171450">
              <a:lnSpc>
                <a:spcPct val="100000"/>
              </a:lnSpc>
              <a:spcBef>
                <a:spcPts val="300"/>
              </a:spcBef>
            </a:pPr>
            <a:r>
              <a:rPr lang="en-US" sz="900">
                <a:solidFill>
                  <a:srgbClr val="2F2F2F"/>
                </a:solidFill>
                <a:latin typeface="Segoe UI" panose="020B0502040204020203" pitchFamily="34" charset="0"/>
              </a:rPr>
              <a:t>Parag Jain (Microsoft)</a:t>
            </a:r>
          </a:p>
          <a:p>
            <a:pPr marL="171450" indent="-171450">
              <a:lnSpc>
                <a:spcPct val="100000"/>
              </a:lnSpc>
              <a:spcBef>
                <a:spcPts val="300"/>
              </a:spcBef>
            </a:pPr>
            <a:r>
              <a:rPr lang="en-US" sz="900">
                <a:solidFill>
                  <a:srgbClr val="2F2F2F"/>
                </a:solidFill>
                <a:latin typeface="Segoe UI" panose="020B0502040204020203" pitchFamily="34" charset="0"/>
              </a:rPr>
              <a:t>Pat Miller (Microsoft) | @PatMill_MSFT</a:t>
            </a:r>
          </a:p>
          <a:p>
            <a:pPr>
              <a:lnSpc>
                <a:spcPct val="100000"/>
              </a:lnSpc>
              <a:spcBef>
                <a:spcPts val="300"/>
              </a:spcBef>
            </a:pPr>
            <a:endParaRPr lang="en-US" sz="900">
              <a:solidFill>
                <a:srgbClr val="2F2F2F"/>
              </a:solidFill>
              <a:latin typeface="Segoe UI" panose="020B0502040204020203" pitchFamily="34" charset="0"/>
            </a:endParaRPr>
          </a:p>
          <a:p>
            <a:pPr>
              <a:lnSpc>
                <a:spcPct val="100000"/>
              </a:lnSpc>
              <a:spcBef>
                <a:spcPts val="300"/>
              </a:spcBef>
            </a:pPr>
            <a:endParaRPr lang="en-US" sz="900">
              <a:solidFill>
                <a:srgbClr val="2F2F2F"/>
              </a:solidFill>
              <a:latin typeface="Segoe UI" panose="020B0502040204020203" pitchFamily="34" charset="0"/>
            </a:endParaRPr>
          </a:p>
        </p:txBody>
      </p:sp>
    </p:spTree>
    <p:extLst>
      <p:ext uri="{BB962C8B-B14F-4D97-AF65-F5344CB8AC3E}">
        <p14:creationId xmlns:p14="http://schemas.microsoft.com/office/powerpoint/2010/main" val="3987862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806052"/>
            <a:ext cx="4968892" cy="4924425"/>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b="1">
                <a:solidFill>
                  <a:schemeClr val="bg1"/>
                </a:solidFill>
                <a:latin typeface="Segoe UI Light"/>
                <a:cs typeface="Segoe UI Light"/>
              </a:rPr>
              <a:t>Latest updates and news on the Microsoft 365 platform</a:t>
            </a:r>
          </a:p>
          <a:p>
            <a:pPr marL="342900" indent="-342900">
              <a:buFont typeface="Arial" panose="020B0604020202020204" pitchFamily="34" charset="0"/>
              <a:buChar char="•"/>
            </a:pPr>
            <a:endParaRPr lang="en-US" sz="2000" b="1">
              <a:solidFill>
                <a:schemeClr val="bg1"/>
              </a:solidFill>
              <a:latin typeface="Segoe UI Light"/>
              <a:cs typeface="Segoe UI Light"/>
            </a:endParaRPr>
          </a:p>
          <a:p>
            <a:pPr marL="342900" indent="-342900">
              <a:buFont typeface="Arial" panose="020B0604020202020204" pitchFamily="34" charset="0"/>
              <a:buChar char="•"/>
            </a:pPr>
            <a:r>
              <a:rPr lang="en-US" sz="2000" b="1">
                <a:solidFill>
                  <a:schemeClr val="bg1"/>
                </a:solidFill>
                <a:latin typeface="Segoe UI Light"/>
                <a:cs typeface="Segoe UI Light"/>
              </a:rPr>
              <a:t>Monthly summary on Microsoft 365 Platform community contributors</a:t>
            </a:r>
          </a:p>
          <a:p>
            <a:pPr marL="342900" indent="-342900">
              <a:buFont typeface="Arial" panose="020B0604020202020204" pitchFamily="34" charset="0"/>
              <a:buChar char="•"/>
            </a:pPr>
            <a:endParaRPr lang="en-US" sz="2000" b="1">
              <a:solidFill>
                <a:schemeClr val="bg1"/>
              </a:solidFill>
              <a:latin typeface="Segoe UI Light"/>
              <a:cs typeface="Segoe UI Light"/>
            </a:endParaRPr>
          </a:p>
          <a:p>
            <a:pPr marL="342900" indent="-342900">
              <a:buFont typeface="Arial" panose="020B0604020202020204" pitchFamily="34" charset="0"/>
              <a:buChar char="•"/>
            </a:pPr>
            <a:r>
              <a:rPr lang="en-US" sz="2000" b="1">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2000" b="1">
              <a:solidFill>
                <a:schemeClr val="bg1"/>
              </a:solidFill>
              <a:latin typeface="Segoe UI Light"/>
              <a:cs typeface="Segoe UI Light"/>
            </a:endParaRPr>
          </a:p>
          <a:p>
            <a:pPr marL="342900" indent="-342900">
              <a:buFont typeface="Arial" panose="020B0604020202020204" pitchFamily="34" charset="0"/>
              <a:buChar char="•"/>
            </a:pPr>
            <a:r>
              <a:rPr lang="en-US" sz="2000" b="1">
                <a:solidFill>
                  <a:schemeClr val="bg1"/>
                </a:solidFill>
                <a:latin typeface="Segoe UI Light"/>
                <a:cs typeface="Segoe UI Light"/>
              </a:rPr>
              <a:t>Demos</a:t>
            </a:r>
            <a:endParaRPr lang="en-US" b="1">
              <a:solidFill>
                <a:schemeClr val="bg1"/>
              </a:solidFill>
              <a:latin typeface="Segoe UI Light"/>
              <a:ea typeface="+mn-lt"/>
              <a:cs typeface="Segoe UI Light"/>
            </a:endParaRPr>
          </a:p>
          <a:p>
            <a:pPr marL="808990" lvl="1" indent="-342900">
              <a:buFont typeface="Arial" panose="020B0604020202020204" pitchFamily="34" charset="0"/>
              <a:buChar char="•"/>
            </a:pPr>
            <a:r>
              <a:rPr lang="en-US" sz="2000" b="1">
                <a:solidFill>
                  <a:schemeClr val="bg1"/>
                </a:solidFill>
                <a:latin typeface="Segoe UI"/>
                <a:cs typeface="Segoe UI"/>
              </a:rPr>
              <a:t>Namrata Khubchandani</a:t>
            </a:r>
            <a:r>
              <a:rPr lang="en-US" sz="2000" b="1">
                <a:solidFill>
                  <a:schemeClr val="bg1"/>
                </a:solidFill>
                <a:latin typeface="Segoe UI Light"/>
                <a:cs typeface="Segoe UI Light"/>
              </a:rPr>
              <a:t> - Extend your Teams Search Based Message Extension to Outlook</a:t>
            </a:r>
          </a:p>
          <a:p>
            <a:pPr marL="808990" lvl="1" indent="-342900">
              <a:buFont typeface="Arial" panose="020B0604020202020204" pitchFamily="34" charset="0"/>
              <a:buChar char="•"/>
            </a:pPr>
            <a:endParaRPr lang="en-US" sz="2000" b="1">
              <a:solidFill>
                <a:schemeClr val="bg1"/>
              </a:solidFill>
              <a:latin typeface="Segoe UI Light"/>
              <a:cs typeface="Segoe UI Light"/>
            </a:endParaRPr>
          </a:p>
          <a:p>
            <a:pPr marL="808990" lvl="1" indent="-342900">
              <a:buFont typeface="Arial" panose="020B0604020202020204" pitchFamily="34" charset="0"/>
              <a:buChar char="•"/>
            </a:pPr>
            <a:r>
              <a:rPr lang="en-US" sz="2000" b="1">
                <a:solidFill>
                  <a:schemeClr val="bg1"/>
                </a:solidFill>
                <a:latin typeface="Segoe UI"/>
                <a:cs typeface="Segoe UI"/>
              </a:rPr>
              <a:t>David Rousset </a:t>
            </a:r>
            <a:r>
              <a:rPr lang="en-US" sz="2000" b="1">
                <a:solidFill>
                  <a:schemeClr val="bg1"/>
                </a:solidFill>
                <a:latin typeface="Segoe UI Light"/>
                <a:cs typeface="Segoe UI Light"/>
              </a:rPr>
              <a:t>- Getting started on using Azure Communication Services in your web site</a:t>
            </a:r>
          </a:p>
        </p:txBody>
      </p:sp>
      <p:pic>
        <p:nvPicPr>
          <p:cNvPr id="12" name="Picture 2" descr="Image">
            <a:extLst>
              <a:ext uri="{FF2B5EF4-FFF2-40B4-BE49-F238E27FC236}">
                <a16:creationId xmlns:a16="http://schemas.microsoft.com/office/drawing/2014/main" id="{36CA5D09-81CA-BEC8-8B43-300D93CBE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0624" y="137006"/>
            <a:ext cx="1767098" cy="176709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D1B84A-AA26-A624-4700-074B47AD0BE4}"/>
              </a:ext>
            </a:extLst>
          </p:cNvPr>
          <p:cNvPicPr>
            <a:picLocks noChangeAspect="1"/>
          </p:cNvPicPr>
          <p:nvPr/>
        </p:nvPicPr>
        <p:blipFill>
          <a:blip r:embed="rId5"/>
          <a:stretch>
            <a:fillRect/>
          </a:stretch>
        </p:blipFill>
        <p:spPr>
          <a:xfrm>
            <a:off x="8071118" y="137006"/>
            <a:ext cx="1767098" cy="1767098"/>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7" y="3216536"/>
            <a:ext cx="5117040" cy="3506098"/>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a:solidFill>
                  <a:schemeClr val="tx1"/>
                </a:solidFill>
                <a:latin typeface="Segoe UI Light"/>
                <a:cs typeface="Segoe UI Light"/>
              </a:rPr>
              <a:t>Namrata Khubchandani - Extend your Teams Search Based Message Extension to Outlook</a:t>
            </a:r>
          </a:p>
          <a:p>
            <a:pPr marL="351790" indent="-342900">
              <a:buFont typeface="Arial" panose="020B0604020202020204" pitchFamily="34" charset="0"/>
              <a:buChar char="•"/>
            </a:pPr>
            <a:endParaRPr lang="en-US" sz="2400" b="1">
              <a:solidFill>
                <a:schemeClr val="tx1"/>
              </a:solidFill>
              <a:latin typeface="Segoe UI Light"/>
              <a:cs typeface="Segoe UI Light"/>
            </a:endParaRPr>
          </a:p>
          <a:p>
            <a:pPr marL="351790" indent="-342900">
              <a:buFont typeface="Arial" panose="020B0604020202020204" pitchFamily="34" charset="0"/>
              <a:buChar char="•"/>
            </a:pPr>
            <a:endParaRPr lang="en-US" sz="2400" b="1">
              <a:solidFill>
                <a:schemeClr val="tx1"/>
              </a:solidFill>
              <a:latin typeface="Segoe UI Light"/>
              <a:cs typeface="Segoe UI Light"/>
            </a:endParaRPr>
          </a:p>
          <a:p>
            <a:pPr marL="351790" indent="-342900">
              <a:buFont typeface="Arial" panose="020B0604020202020204" pitchFamily="34" charset="0"/>
              <a:buChar char="•"/>
            </a:pPr>
            <a:r>
              <a:rPr lang="en-US" sz="2400" b="1">
                <a:solidFill>
                  <a:schemeClr val="tx1"/>
                </a:solidFill>
                <a:latin typeface="Segoe UI Light"/>
                <a:cs typeface="Segoe UI Light"/>
              </a:rPr>
              <a:t>David </a:t>
            </a:r>
            <a:r>
              <a:rPr lang="en-US" sz="2400" b="1" err="1">
                <a:solidFill>
                  <a:schemeClr val="tx1"/>
                </a:solidFill>
                <a:latin typeface="Segoe UI Light"/>
                <a:cs typeface="Segoe UI Light"/>
              </a:rPr>
              <a:t>Rousset</a:t>
            </a:r>
            <a:r>
              <a:rPr lang="en-US" sz="2400" b="1">
                <a:solidFill>
                  <a:schemeClr val="tx1"/>
                </a:solidFill>
                <a:latin typeface="Segoe UI Light"/>
                <a:cs typeface="Segoe UI Light"/>
              </a:rPr>
              <a:t> - Getting started on using Azure Communication Services in your web site</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6" name="Picture 2" descr="Image">
            <a:extLst>
              <a:ext uri="{FF2B5EF4-FFF2-40B4-BE49-F238E27FC236}">
                <a16:creationId xmlns:a16="http://schemas.microsoft.com/office/drawing/2014/main" id="{FC8D71D2-A967-F771-473F-56C63BB008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1719" y="4890665"/>
            <a:ext cx="1767098" cy="176709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05AB8F-882E-250F-AABB-F4C06E158C8F}"/>
              </a:ext>
            </a:extLst>
          </p:cNvPr>
          <p:cNvPicPr>
            <a:picLocks noChangeAspect="1"/>
          </p:cNvPicPr>
          <p:nvPr/>
        </p:nvPicPr>
        <p:blipFill>
          <a:blip r:embed="rId6"/>
          <a:stretch>
            <a:fillRect/>
          </a:stretch>
        </p:blipFill>
        <p:spPr>
          <a:xfrm>
            <a:off x="5153581" y="3081815"/>
            <a:ext cx="1767098" cy="1767098"/>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63084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May 17</a:t>
            </a:r>
            <a:r>
              <a:rPr lang="en-US" sz="2400" b="1" baseline="30000">
                <a:latin typeface="Segoe UI"/>
                <a:cs typeface="Segoe UI Semibold"/>
              </a:rPr>
              <a:t>th</a:t>
            </a:r>
            <a:r>
              <a:rPr lang="en-US" sz="2400" b="1">
                <a:latin typeface="Segoe UI"/>
                <a:cs typeface="Segoe UI Semibold"/>
              </a:rPr>
              <a: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https://aka.ms/m365pnp</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12236" y="5056734"/>
              <a:ext cx="1837630"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96850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PowerApps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Microsoft 365 community </a:t>
            </a:r>
            <a:r>
              <a:rPr lang="en-US" sz="11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1065</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92838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a:solidFill>
                  <a:srgbClr val="1973B9"/>
                </a:solidFill>
                <a:latin typeface="Segoe UI"/>
                <a:cs typeface="Segoe UI"/>
              </a:rPr>
              <a:t>Power Platform Samples – First Time Contributor</a:t>
            </a:r>
            <a:endParaRPr lang="en-US" sz="1500">
              <a:ea typeface="+mn-lt"/>
              <a:cs typeface="+mn-lt"/>
            </a:endParaRP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endParaRPr lang="en-US" sz="1500">
              <a:ea typeface="+mn-lt"/>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a:lnSpc>
                <a:spcPct val="150000"/>
              </a:lnSpc>
            </a:pPr>
            <a:endParaRPr lang="en-US" sz="1500" b="1">
              <a:solidFill>
                <a:srgbClr val="1973B9"/>
              </a:solidFill>
              <a:latin typeface="Segoe UI"/>
              <a:ea typeface="Segoe UI Black"/>
              <a:cs typeface="Segoe UI Semibold"/>
            </a:endParaRPr>
          </a:p>
          <a:p>
            <a:pPr marL="285750" indent="-285750">
              <a:lnSpc>
                <a:spcPct val="150000"/>
              </a:lnSpc>
              <a:buFont typeface="Arial"/>
              <a:buChar char="•"/>
            </a:pPr>
            <a:r>
              <a:rPr lang="en-US" sz="1500" b="1">
                <a:solidFill>
                  <a:srgbClr val="1973B9"/>
                </a:solidFill>
                <a:latin typeface="Segoe UI"/>
                <a:ea typeface="Segoe UI Black"/>
                <a:cs typeface="Segoe UI"/>
              </a:rPr>
              <a:t>Community Content Docs</a:t>
            </a:r>
            <a:endParaRPr lang="en-US" sz="1500">
              <a:ea typeface="+mn-lt"/>
              <a:cs typeface="+mn-lt"/>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4" name="Picture 4">
            <a:extLst>
              <a:ext uri="{FF2B5EF4-FFF2-40B4-BE49-F238E27FC236}">
                <a16:creationId xmlns:a16="http://schemas.microsoft.com/office/drawing/2014/main" id="{0B1EC3C8-F369-8AC9-D832-AC567D8C647B}"/>
              </a:ext>
            </a:extLst>
          </p:cNvPr>
          <p:cNvPicPr>
            <a:picLocks noChangeAspect="1"/>
          </p:cNvPicPr>
          <p:nvPr/>
        </p:nvPicPr>
        <p:blipFill rotWithShape="1">
          <a:blip r:embed="rId4"/>
          <a:srcRect l="634" r="634"/>
          <a:stretch/>
        </p:blipFill>
        <p:spPr>
          <a:xfrm>
            <a:off x="5818904" y="1042670"/>
            <a:ext cx="6904439" cy="4221950"/>
          </a:xfrm>
          <a:prstGeom prst="rect">
            <a:avLst/>
          </a:prstGeom>
        </p:spPr>
      </p:pic>
      <p:sp>
        <p:nvSpPr>
          <p:cNvPr id="9" name="Rectangle 8">
            <a:extLst>
              <a:ext uri="{FF2B5EF4-FFF2-40B4-BE49-F238E27FC236}">
                <a16:creationId xmlns:a16="http://schemas.microsoft.com/office/drawing/2014/main" id="{C25F72F6-B0E3-BB39-FCD1-4F8C513E133B}"/>
              </a:ext>
            </a:extLst>
          </p:cNvPr>
          <p:cNvSpPr/>
          <p:nvPr/>
        </p:nvSpPr>
        <p:spPr bwMode="auto">
          <a:xfrm rot="837608">
            <a:off x="2487697" y="5623910"/>
            <a:ext cx="1885853" cy="435017"/>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bg2"/>
                </a:solidFill>
                <a:latin typeface="Segoe UI Black" panose="020B0A02040204020203" pitchFamily="34" charset="0"/>
                <a:ea typeface="Segoe UI Black" panose="020B0A02040204020203" pitchFamily="34" charset="0"/>
                <a:cs typeface="Segoe UI Semibold" panose="020B0702040204020203" pitchFamily="34" charset="0"/>
              </a:rPr>
              <a:t>NEXT WEEK</a:t>
            </a:r>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5" name="Picture 4">
            <a:extLst>
              <a:ext uri="{FF2B5EF4-FFF2-40B4-BE49-F238E27FC236}">
                <a16:creationId xmlns:a16="http://schemas.microsoft.com/office/drawing/2014/main" id="{75FD708E-184A-08DA-5562-5B680A38E6FD}"/>
              </a:ext>
            </a:extLst>
          </p:cNvPr>
          <p:cNvPicPr>
            <a:picLocks noChangeAspect="1"/>
          </p:cNvPicPr>
          <p:nvPr/>
        </p:nvPicPr>
        <p:blipFill>
          <a:blip r:embed="rId7"/>
          <a:stretch>
            <a:fillRect/>
          </a:stretch>
        </p:blipFill>
        <p:spPr>
          <a:xfrm>
            <a:off x="333775" y="1925150"/>
            <a:ext cx="7557746" cy="2090815"/>
          </a:xfrm>
          <a:prstGeom prst="rect">
            <a:avLst/>
          </a:prstGeom>
        </p:spPr>
      </p:pic>
      <p:pic>
        <p:nvPicPr>
          <p:cNvPr id="7" name="Picture 6">
            <a:extLst>
              <a:ext uri="{FF2B5EF4-FFF2-40B4-BE49-F238E27FC236}">
                <a16:creationId xmlns:a16="http://schemas.microsoft.com/office/drawing/2014/main" id="{5118479B-5594-9C3A-D29A-C17355EEF4C0}"/>
              </a:ext>
            </a:extLst>
          </p:cNvPr>
          <p:cNvPicPr>
            <a:picLocks noChangeAspect="1"/>
          </p:cNvPicPr>
          <p:nvPr/>
        </p:nvPicPr>
        <p:blipFill>
          <a:blip r:embed="rId8"/>
          <a:stretch>
            <a:fillRect/>
          </a:stretch>
        </p:blipFill>
        <p:spPr>
          <a:xfrm>
            <a:off x="8214397" y="1925150"/>
            <a:ext cx="3645087" cy="3854648"/>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22</Slides>
  <Notes>19</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365 PPT Template - 2017</vt:lpstr>
      <vt:lpstr>Office Theme</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PowerPoint Presentation</vt:lpstr>
      <vt:lpstr>PowerPoint Presentation</vt:lpstr>
      <vt:lpstr>Thank you for your assistance within last month! (A-D)</vt:lpstr>
      <vt:lpstr>Thank you for your assistance within last month! (E-K)</vt:lpstr>
      <vt:lpstr>Thank you for your assistance within last month! (L-P)</vt:lpstr>
      <vt:lpstr>Thank you for your assistance within last month! (R-Z)</vt:lpstr>
      <vt:lpstr>Companies involved with May 2022 summary</vt:lpstr>
      <vt:lpstr>Thank you for your assistance! – Microsoft</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revision>1</cp:revision>
  <dcterms:modified xsi:type="dcterms:W3CDTF">2022-05-10T15:03:45Z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